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sldIdLst>
    <p:sldId id="287" r:id="rId2"/>
    <p:sldId id="7649" r:id="rId3"/>
    <p:sldId id="7651" r:id="rId4"/>
    <p:sldId id="7650" r:id="rId5"/>
  </p:sldIdLst>
  <p:sldSz cx="12192000" cy="6858000"/>
  <p:notesSz cx="6797675" cy="987266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Roboto Black" panose="02000000000000000000" pitchFamily="2" charset="0"/>
      <p:bold r:id="rId11"/>
      <p:boldItalic r:id="rId12"/>
    </p:embeddedFont>
    <p:embeddedFont>
      <p:font typeface="Roboto Light" panose="02000000000000000000" pitchFamily="2" charset="0"/>
      <p:regular r:id="rId13"/>
      <p:italic r:id="rId14"/>
    </p:embeddedFont>
    <p:embeddedFont>
      <p:font typeface="Suisse Intl" panose="020B0504000000000000" charset="-78"/>
      <p:regular r:id="rId15"/>
      <p:bold r:id="rId16"/>
      <p:italic r:id="rId17"/>
      <p:boldItalic r:id="rId18"/>
    </p:embeddedFont>
    <p:embeddedFont>
      <p:font typeface="Suisse Intl Medium" panose="020B0504000000000000" charset="-78"/>
      <p:regular r:id="rId19"/>
      <p:italic r:id="rId20"/>
    </p:embeddedFont>
    <p:embeddedFont>
      <p:font typeface="Suisse Intl SemiBold" panose="020B0504000000000000" charset="-78"/>
      <p:bold r:id="rId21"/>
      <p:bold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25" userDrawn="1">
          <p15:clr>
            <a:srgbClr val="A4A3A4"/>
          </p15:clr>
        </p15:guide>
        <p15:guide id="4" pos="7333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orient="horz" pos="323" userDrawn="1">
          <p15:clr>
            <a:srgbClr val="A4A3A4"/>
          </p15:clr>
        </p15:guide>
        <p15:guide id="7" pos="483" userDrawn="1">
          <p15:clr>
            <a:srgbClr val="A4A3A4"/>
          </p15:clr>
        </p15:guide>
        <p15:guide id="8" pos="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199B"/>
    <a:srgbClr val="000080"/>
    <a:srgbClr val="F3F3F3"/>
    <a:srgbClr val="74DB0B"/>
    <a:srgbClr val="7693FE"/>
    <a:srgbClr val="8075FF"/>
    <a:srgbClr val="66666E"/>
    <a:srgbClr val="C5C5FF"/>
    <a:srgbClr val="AFBBF2"/>
    <a:srgbClr val="17B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947" autoAdjust="0"/>
  </p:normalViewPr>
  <p:slideViewPr>
    <p:cSldViewPr snapToGrid="0">
      <p:cViewPr varScale="1">
        <p:scale>
          <a:sx n="112" d="100"/>
          <a:sy n="112" d="100"/>
        </p:scale>
        <p:origin x="78" y="1692"/>
      </p:cViewPr>
      <p:guideLst>
        <p:guide pos="325"/>
        <p:guide pos="7333"/>
        <p:guide orient="horz" pos="3997"/>
        <p:guide orient="horz" pos="323"/>
        <p:guide pos="483"/>
        <p:guide pos="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presProps" Target="pres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97F6D-DE3E-49FF-AF8D-1A7AA0B458A6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20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E2AE8-E140-4528-B274-6AF0B17029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796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BE2AE8-E140-4528-B274-6AF0B170297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55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8f627e3723_0_1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928688"/>
            <a:ext cx="8242300" cy="46370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Google Shape;499;g8f627e3723_0_190:notes"/>
          <p:cNvSpPr txBox="1">
            <a:spLocks noGrp="1"/>
          </p:cNvSpPr>
          <p:nvPr>
            <p:ph type="body" idx="1"/>
          </p:nvPr>
        </p:nvSpPr>
        <p:spPr>
          <a:xfrm>
            <a:off x="728935" y="5874872"/>
            <a:ext cx="5831465" cy="5565667"/>
          </a:xfrm>
          <a:prstGeom prst="rect">
            <a:avLst/>
          </a:prstGeom>
        </p:spPr>
        <p:txBody>
          <a:bodyPr spcFirstLastPara="1" wrap="square" lIns="107301" tIns="107301" rIns="107301" bIns="107301" anchor="t" anchorCtr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80991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6EEF29-96EC-F3AA-04B5-4F45238CC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9E5865-8A15-25B9-ADA0-0CFFB02ADC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6FA3B1-2A24-4BA9-F683-2741E03D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7C389B-22BF-4C44-DCD1-A0F0BB005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4BC73E-41C2-3276-5362-BBD2374A4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289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99C9AB-6BC2-8276-128F-D8D3B7DE3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EE3604-102C-8440-98EF-E2BB73E063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4B68738-4340-1818-DA08-F637D51CE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704CB0-15E6-4C3B-3F20-E09842A37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E77945-8A0F-9F55-5339-C13AB1100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392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4A180-5C3A-3485-37F9-46001B881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5A59E5-E893-4974-1634-E3171ED98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6E9BAE-67CD-BF3D-D2ED-FDB724E7F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D0473B-9BD3-1004-6526-01A85144B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02947F-D1D9-6FA4-C948-528E6AF3E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358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6A2FA2-9FCA-A664-CD83-9B2502ECA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079286-5D84-4AB6-CDD6-CE9C4D35D2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256A5CA-8B4E-7924-690D-E69CB3116D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21ED631-3700-1825-FA2C-3F63C8DF1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982FD4-08ED-849A-5A70-605542214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6A82B2-815F-84D9-71B4-01690272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19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577890-BBE1-E761-0296-3BE8B243D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D5A25B-AE0E-AF00-1794-4B3CCB66B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67EBD51-3C01-3DC6-89B1-DFD37A270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1FB75DD-272F-7259-C3A4-7FEA39B9F3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9072044-707B-E10B-9ADA-A498F3DE71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70AE1C5-7DAA-92F3-03DF-775416997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331B155-14F4-FAAE-8687-8CB63B54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346284C-667A-8415-3B32-C33282F3A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355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03587C-AF58-DE4C-3D16-03226D833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980C68C-D9BF-1C7C-1F68-7C6692CB9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73017D-DBA1-309B-32A3-0B7CC7BB0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2697C47-1AAA-FECC-4D7D-0F0230426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622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3F378B-3DAD-CDFE-C126-FB72B6AED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3363173-0981-F551-44DC-8EE0C4805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ABC650F-C589-C7D6-3E1F-2E5A04AF1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004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3F378B-3DAD-CDFE-C126-FB72B6AED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3363173-0981-F551-44DC-8EE0C4805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ABC650F-C589-C7D6-3E1F-2E5A04AF1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31895A7-4439-4228-38AF-673B9CE58CCE}"/>
              </a:ext>
            </a:extLst>
          </p:cNvPr>
          <p:cNvSpPr/>
          <p:nvPr userDrawn="1"/>
        </p:nvSpPr>
        <p:spPr>
          <a:xfrm rot="3933637">
            <a:off x="-8185516" y="-3626092"/>
            <a:ext cx="12342470" cy="12428946"/>
          </a:xfrm>
          <a:prstGeom prst="roundRect">
            <a:avLst>
              <a:gd name="adj" fmla="val 11701"/>
            </a:avLst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25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F27424-2F06-B03D-AB41-FF601870F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012261-3171-DEE3-FD81-F247AB074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6075E3C-EE69-942C-E6AD-71ACE17ECA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225FA8-015D-1448-3368-E1A5870B2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485C06-9B5D-87C0-6BA4-EBE5500D2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B0EE33D-6F34-0654-18CD-28C4F3732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82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E274F-9502-CA4E-9EBA-7363BB7DD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CFC6012-EA1F-ABCC-9ED9-CD00EC9D4C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D2BA8B9-FCD7-F1B0-98D9-50A3FC560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86B1E97-68DF-5896-6F5B-A6D768A6C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8F515E-2611-FF76-374F-77B604B10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72A6EE-8FB6-9C23-9672-29204683E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37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859CC1-093D-9503-00FF-A8B98DFEE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DDD5246-C97F-2D82-9487-4B9874AFB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E296D5-404C-E1C6-ECA5-209A7C327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1B18BE-0FD0-31D7-7526-CF71E5D62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1A4AE7-FF13-A31C-803D-011960E35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745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CCB8D6B-4B62-0136-FDA2-A6F5E3D9A8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8ABC6DF-13D1-EBDE-28D2-13B2177EF5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3DD6DE-EDBA-E5CE-4A9D-20CAC675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E0D51C-560B-9086-6964-CF809AFAC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1B51F6-FDA9-B527-2624-1D9036927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803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D439FA-7632-16B0-D97C-3E4156CEE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ECD095A-D748-1ACC-0645-FD6415C14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AA034D-E4CE-5FDE-7947-A548DC9DAD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64C8B-1CA3-4011-B7A5-6293E0025855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6BB7D3-55E7-78BB-8ECA-8E1CFDF02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00E8C0-4056-60C7-DE3B-48B7DB7224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07751-7E83-46AD-9132-EC5D45D2E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99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com-sr.ru/" TargetMode="External"/><Relationship Id="rId3" Type="http://schemas.openxmlformats.org/officeDocument/2006/relationships/image" Target="../media/image12.png"/><Relationship Id="rId7" Type="http://schemas.openxmlformats.org/officeDocument/2006/relationships/hyperlink" Target="mailto:info@incom-sr.ru" TargetMode="External"/><Relationship Id="rId12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17.png"/><Relationship Id="rId5" Type="http://schemas.openxmlformats.org/officeDocument/2006/relationships/image" Target="../media/image14.png"/><Relationship Id="rId10" Type="http://schemas.microsoft.com/office/2007/relationships/hdphoto" Target="../media/hdphoto1.wdp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" name="Овал 979">
            <a:extLst>
              <a:ext uri="{FF2B5EF4-FFF2-40B4-BE49-F238E27FC236}">
                <a16:creationId xmlns:a16="http://schemas.microsoft.com/office/drawing/2014/main" id="{40543403-F9BD-04BA-C5B6-1CB937F0A333}"/>
              </a:ext>
            </a:extLst>
          </p:cNvPr>
          <p:cNvSpPr/>
          <p:nvPr/>
        </p:nvSpPr>
        <p:spPr>
          <a:xfrm rot="4185659">
            <a:off x="6284849" y="-4514855"/>
            <a:ext cx="16769156" cy="16886646"/>
          </a:xfrm>
          <a:prstGeom prst="ellipse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53C499B7-2959-C373-F4BB-CF908AAFC379}"/>
              </a:ext>
            </a:extLst>
          </p:cNvPr>
          <p:cNvSpPr txBox="1"/>
          <p:nvPr/>
        </p:nvSpPr>
        <p:spPr>
          <a:xfrm>
            <a:off x="551786" y="3666859"/>
            <a:ext cx="5422294" cy="7848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700" dirty="0">
                <a:solidFill>
                  <a:srgbClr val="7A7C7D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Предназначен для установки комплексов фотовидеофиксации с автономным и стационарным питанием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260F87-FE7C-E37C-C804-EC495E40F8B6}"/>
              </a:ext>
            </a:extLst>
          </p:cNvPr>
          <p:cNvSpPr txBox="1"/>
          <p:nvPr/>
        </p:nvSpPr>
        <p:spPr>
          <a:xfrm>
            <a:off x="551786" y="6085661"/>
            <a:ext cx="444050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>
                <a:solidFill>
                  <a:srgbClr val="7A7C7D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2023 год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590C818-845F-C1D4-CF9E-D6E25F921B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8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3"/>
          <a:stretch/>
        </p:blipFill>
        <p:spPr>
          <a:xfrm>
            <a:off x="6096000" y="-497711"/>
            <a:ext cx="8348325" cy="9266311"/>
          </a:xfrm>
          <a:prstGeom prst="rect">
            <a:avLst/>
          </a:prstGeom>
        </p:spPr>
      </p:pic>
      <p:sp>
        <p:nvSpPr>
          <p:cNvPr id="236" name="TextBox 235">
            <a:extLst>
              <a:ext uri="{FF2B5EF4-FFF2-40B4-BE49-F238E27FC236}">
                <a16:creationId xmlns:a16="http://schemas.microsoft.com/office/drawing/2014/main" id="{878D09F4-EFA8-AF0C-4109-878852BEFEEB}"/>
              </a:ext>
            </a:extLst>
          </p:cNvPr>
          <p:cNvSpPr txBox="1"/>
          <p:nvPr/>
        </p:nvSpPr>
        <p:spPr>
          <a:xfrm>
            <a:off x="515938" y="1890582"/>
            <a:ext cx="5983922" cy="10525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800" dirty="0">
                <a:solidFill>
                  <a:srgbClr val="000080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Монтажный комплект </a:t>
            </a:r>
            <a:r>
              <a:rPr lang="en-US" sz="3800" dirty="0">
                <a:solidFill>
                  <a:srgbClr val="000080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HWK</a:t>
            </a:r>
            <a:endParaRPr lang="ru-RU" sz="3800" dirty="0">
              <a:solidFill>
                <a:srgbClr val="000080"/>
              </a:solidFill>
              <a:latin typeface="Roboto Black" panose="02000000000000000000" pitchFamily="2" charset="0"/>
              <a:ea typeface="Roboto Black" panose="02000000000000000000" pitchFamily="2" charset="0"/>
              <a:cs typeface="Roboto Black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682E95-1DB1-4ADC-A573-3460C9C03B30}"/>
              </a:ext>
            </a:extLst>
          </p:cNvPr>
          <p:cNvSpPr txBox="1"/>
          <p:nvPr/>
        </p:nvSpPr>
        <p:spPr>
          <a:xfrm>
            <a:off x="517195" y="269560"/>
            <a:ext cx="433928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1600">
                <a:solidFill>
                  <a:srgbClr val="7A7C7D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r>
              <a:rPr lang="ru-RU" dirty="0"/>
              <a:t>ООО «Инком»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0A2335D-9FBC-86FF-53F5-C246B7634A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208" y="-1253995"/>
            <a:ext cx="6415969" cy="984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423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E65B63E-2C16-5745-A2FE-74EE9D1CE286}"/>
              </a:ext>
            </a:extLst>
          </p:cNvPr>
          <p:cNvSpPr/>
          <p:nvPr/>
        </p:nvSpPr>
        <p:spPr>
          <a:xfrm flipV="1">
            <a:off x="-1" y="1071402"/>
            <a:ext cx="12192000" cy="2216091"/>
          </a:xfrm>
          <a:prstGeom prst="rect">
            <a:avLst/>
          </a:prstGeom>
          <a:solidFill>
            <a:srgbClr val="0319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Прямоугольник: скругленные углы 40">
            <a:extLst>
              <a:ext uri="{FF2B5EF4-FFF2-40B4-BE49-F238E27FC236}">
                <a16:creationId xmlns:a16="http://schemas.microsoft.com/office/drawing/2014/main" id="{C8C5CEE3-8916-5312-AEA7-1046F0068CC1}"/>
              </a:ext>
            </a:extLst>
          </p:cNvPr>
          <p:cNvSpPr/>
          <p:nvPr/>
        </p:nvSpPr>
        <p:spPr>
          <a:xfrm>
            <a:off x="4835774" y="2631568"/>
            <a:ext cx="4960508" cy="4163215"/>
          </a:xfrm>
          <a:prstGeom prst="roundRect">
            <a:avLst>
              <a:gd name="adj" fmla="val 749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2700000" algn="t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ABF35951-228F-E391-A680-C9564A7EA439}"/>
              </a:ext>
            </a:extLst>
          </p:cNvPr>
          <p:cNvSpPr/>
          <p:nvPr/>
        </p:nvSpPr>
        <p:spPr>
          <a:xfrm>
            <a:off x="540154" y="2836222"/>
            <a:ext cx="4137032" cy="3607050"/>
          </a:xfrm>
          <a:prstGeom prst="roundRect">
            <a:avLst>
              <a:gd name="adj" fmla="val 6275"/>
            </a:avLst>
          </a:prstGeom>
          <a:solidFill>
            <a:schemeClr val="bg1"/>
          </a:solidFill>
          <a:ln>
            <a:noFill/>
          </a:ln>
          <a:effectLst>
            <a:outerShdw blurRad="76200" dist="38100" dir="2700000" algn="t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1" name="Группа 90">
            <a:extLst>
              <a:ext uri="{FF2B5EF4-FFF2-40B4-BE49-F238E27FC236}">
                <a16:creationId xmlns:a16="http://schemas.microsoft.com/office/drawing/2014/main" id="{7FDDC038-FB37-9BD4-F1E9-6E8EB1CAA810}"/>
              </a:ext>
            </a:extLst>
          </p:cNvPr>
          <p:cNvGrpSpPr/>
          <p:nvPr/>
        </p:nvGrpSpPr>
        <p:grpSpPr>
          <a:xfrm>
            <a:off x="1226609" y="6058187"/>
            <a:ext cx="811268" cy="1219120"/>
            <a:chOff x="5181335" y="8203407"/>
            <a:chExt cx="811268" cy="1219120"/>
          </a:xfrm>
          <a:solidFill>
            <a:srgbClr val="03199B">
              <a:alpha val="12000"/>
            </a:srgbClr>
          </a:solidFill>
        </p:grpSpPr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id="{B7BC18C7-A79F-A8C9-460C-F7A1EB6CB703}"/>
                </a:ext>
              </a:extLst>
            </p:cNvPr>
            <p:cNvGrpSpPr/>
            <p:nvPr/>
          </p:nvGrpSpPr>
          <p:grpSpPr>
            <a:xfrm>
              <a:off x="5181335" y="8203407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61" name="Овал 60">
                <a:extLst>
                  <a:ext uri="{FF2B5EF4-FFF2-40B4-BE49-F238E27FC236}">
                    <a16:creationId xmlns:a16="http://schemas.microsoft.com/office/drawing/2014/main" id="{E183BC36-84E1-8E79-B0DC-E2C05B61A146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Овал 61">
                <a:extLst>
                  <a:ext uri="{FF2B5EF4-FFF2-40B4-BE49-F238E27FC236}">
                    <a16:creationId xmlns:a16="http://schemas.microsoft.com/office/drawing/2014/main" id="{2C3F38BE-1799-2840-60B5-BF4B2E565CD6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Овал 62">
                <a:extLst>
                  <a:ext uri="{FF2B5EF4-FFF2-40B4-BE49-F238E27FC236}">
                    <a16:creationId xmlns:a16="http://schemas.microsoft.com/office/drawing/2014/main" id="{7906B5DA-7A64-62D4-C922-0E43605E83F5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Овал 63">
                <a:extLst>
                  <a:ext uri="{FF2B5EF4-FFF2-40B4-BE49-F238E27FC236}">
                    <a16:creationId xmlns:a16="http://schemas.microsoft.com/office/drawing/2014/main" id="{0D22538A-8B5F-9355-A5DB-CABF08DA8135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66" name="Группа 65">
              <a:extLst>
                <a:ext uri="{FF2B5EF4-FFF2-40B4-BE49-F238E27FC236}">
                  <a16:creationId xmlns:a16="http://schemas.microsoft.com/office/drawing/2014/main" id="{7F981389-C258-F2AA-3FC6-2F00409AA11D}"/>
                </a:ext>
              </a:extLst>
            </p:cNvPr>
            <p:cNvGrpSpPr/>
            <p:nvPr/>
          </p:nvGrpSpPr>
          <p:grpSpPr>
            <a:xfrm>
              <a:off x="5181335" y="8431991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67" name="Овал 66">
                <a:extLst>
                  <a:ext uri="{FF2B5EF4-FFF2-40B4-BE49-F238E27FC236}">
                    <a16:creationId xmlns:a16="http://schemas.microsoft.com/office/drawing/2014/main" id="{02985C70-2379-C347-29B3-1B6E39DEEC27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Овал 67">
                <a:extLst>
                  <a:ext uri="{FF2B5EF4-FFF2-40B4-BE49-F238E27FC236}">
                    <a16:creationId xmlns:a16="http://schemas.microsoft.com/office/drawing/2014/main" id="{8516CDFB-2495-FE51-67E5-E72561943D1A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Овал 68">
                <a:extLst>
                  <a:ext uri="{FF2B5EF4-FFF2-40B4-BE49-F238E27FC236}">
                    <a16:creationId xmlns:a16="http://schemas.microsoft.com/office/drawing/2014/main" id="{5F2B5232-B18E-DF2F-8476-268D4E7BB880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Овал 69">
                <a:extLst>
                  <a:ext uri="{FF2B5EF4-FFF2-40B4-BE49-F238E27FC236}">
                    <a16:creationId xmlns:a16="http://schemas.microsoft.com/office/drawing/2014/main" id="{3F4A49AE-C7D4-AC85-CEFA-642AF19730A5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1" name="Группа 70">
              <a:extLst>
                <a:ext uri="{FF2B5EF4-FFF2-40B4-BE49-F238E27FC236}">
                  <a16:creationId xmlns:a16="http://schemas.microsoft.com/office/drawing/2014/main" id="{7BA5CEB2-FE64-BF00-F921-7B97A71E35F1}"/>
                </a:ext>
              </a:extLst>
            </p:cNvPr>
            <p:cNvGrpSpPr/>
            <p:nvPr/>
          </p:nvGrpSpPr>
          <p:grpSpPr>
            <a:xfrm>
              <a:off x="5181335" y="8660575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72" name="Овал 71">
                <a:extLst>
                  <a:ext uri="{FF2B5EF4-FFF2-40B4-BE49-F238E27FC236}">
                    <a16:creationId xmlns:a16="http://schemas.microsoft.com/office/drawing/2014/main" id="{C658F0FD-E8D3-31F3-B20A-95787238455A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Овал 72">
                <a:extLst>
                  <a:ext uri="{FF2B5EF4-FFF2-40B4-BE49-F238E27FC236}">
                    <a16:creationId xmlns:a16="http://schemas.microsoft.com/office/drawing/2014/main" id="{5312A7B3-E71E-6ACE-1FA6-66746F8D7705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4" name="Овал 73">
                <a:extLst>
                  <a:ext uri="{FF2B5EF4-FFF2-40B4-BE49-F238E27FC236}">
                    <a16:creationId xmlns:a16="http://schemas.microsoft.com/office/drawing/2014/main" id="{B24E3A5B-8075-36CE-0155-1EF5B97AD11B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Овал 74">
                <a:extLst>
                  <a:ext uri="{FF2B5EF4-FFF2-40B4-BE49-F238E27FC236}">
                    <a16:creationId xmlns:a16="http://schemas.microsoft.com/office/drawing/2014/main" id="{136D4F55-7105-DB6E-B635-202864C66FA0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76" name="Группа 75">
              <a:extLst>
                <a:ext uri="{FF2B5EF4-FFF2-40B4-BE49-F238E27FC236}">
                  <a16:creationId xmlns:a16="http://schemas.microsoft.com/office/drawing/2014/main" id="{9DA21070-A72C-642F-A41B-5D3F082F534B}"/>
                </a:ext>
              </a:extLst>
            </p:cNvPr>
            <p:cNvGrpSpPr/>
            <p:nvPr/>
          </p:nvGrpSpPr>
          <p:grpSpPr>
            <a:xfrm>
              <a:off x="5181335" y="8889159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77" name="Овал 76">
                <a:extLst>
                  <a:ext uri="{FF2B5EF4-FFF2-40B4-BE49-F238E27FC236}">
                    <a16:creationId xmlns:a16="http://schemas.microsoft.com/office/drawing/2014/main" id="{7FA8206A-7B45-F6F5-280F-4CE4B284FCF6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Овал 77">
                <a:extLst>
                  <a:ext uri="{FF2B5EF4-FFF2-40B4-BE49-F238E27FC236}">
                    <a16:creationId xmlns:a16="http://schemas.microsoft.com/office/drawing/2014/main" id="{D63290DC-C4D4-23DE-0BA6-A488788ECBBC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9" name="Овал 78">
                <a:extLst>
                  <a:ext uri="{FF2B5EF4-FFF2-40B4-BE49-F238E27FC236}">
                    <a16:creationId xmlns:a16="http://schemas.microsoft.com/office/drawing/2014/main" id="{BFF1BABE-1E83-CB54-2A2A-645C8B22F077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Овал 79">
                <a:extLst>
                  <a:ext uri="{FF2B5EF4-FFF2-40B4-BE49-F238E27FC236}">
                    <a16:creationId xmlns:a16="http://schemas.microsoft.com/office/drawing/2014/main" id="{C00C2DF2-681D-FD8C-B0E4-42E9F0512ED9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id="{5B50EDDB-77A5-3423-5EDD-8665E312E3D4}"/>
                </a:ext>
              </a:extLst>
            </p:cNvPr>
            <p:cNvGrpSpPr/>
            <p:nvPr/>
          </p:nvGrpSpPr>
          <p:grpSpPr>
            <a:xfrm>
              <a:off x="5181335" y="9117743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82" name="Овал 81">
                <a:extLst>
                  <a:ext uri="{FF2B5EF4-FFF2-40B4-BE49-F238E27FC236}">
                    <a16:creationId xmlns:a16="http://schemas.microsoft.com/office/drawing/2014/main" id="{84064D9C-159C-00DC-1C5D-B16015CD1BEB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3" name="Овал 82">
                <a:extLst>
                  <a:ext uri="{FF2B5EF4-FFF2-40B4-BE49-F238E27FC236}">
                    <a16:creationId xmlns:a16="http://schemas.microsoft.com/office/drawing/2014/main" id="{F544A444-767D-D0B7-4A76-02EC5E14999B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4" name="Овал 83">
                <a:extLst>
                  <a:ext uri="{FF2B5EF4-FFF2-40B4-BE49-F238E27FC236}">
                    <a16:creationId xmlns:a16="http://schemas.microsoft.com/office/drawing/2014/main" id="{BC3CCCCD-3B19-D919-0226-75EE19EE5B39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5" name="Овал 84">
                <a:extLst>
                  <a:ext uri="{FF2B5EF4-FFF2-40B4-BE49-F238E27FC236}">
                    <a16:creationId xmlns:a16="http://schemas.microsoft.com/office/drawing/2014/main" id="{4F0594F8-2983-077A-F1B3-BFE90534ED55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86" name="Группа 85">
              <a:extLst>
                <a:ext uri="{FF2B5EF4-FFF2-40B4-BE49-F238E27FC236}">
                  <a16:creationId xmlns:a16="http://schemas.microsoft.com/office/drawing/2014/main" id="{331A7615-693C-1232-21D9-DB2F17DDF9ED}"/>
                </a:ext>
              </a:extLst>
            </p:cNvPr>
            <p:cNvGrpSpPr/>
            <p:nvPr/>
          </p:nvGrpSpPr>
          <p:grpSpPr>
            <a:xfrm>
              <a:off x="5181335" y="9346327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87" name="Овал 86">
                <a:extLst>
                  <a:ext uri="{FF2B5EF4-FFF2-40B4-BE49-F238E27FC236}">
                    <a16:creationId xmlns:a16="http://schemas.microsoft.com/office/drawing/2014/main" id="{3AAF8BBE-46AF-2FD4-B725-E45711C380C2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8" name="Овал 87">
                <a:extLst>
                  <a:ext uri="{FF2B5EF4-FFF2-40B4-BE49-F238E27FC236}">
                    <a16:creationId xmlns:a16="http://schemas.microsoft.com/office/drawing/2014/main" id="{4A8C9EEC-74E4-CEB4-3F20-FCC0C401C4D1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9" name="Овал 88">
                <a:extLst>
                  <a:ext uri="{FF2B5EF4-FFF2-40B4-BE49-F238E27FC236}">
                    <a16:creationId xmlns:a16="http://schemas.microsoft.com/office/drawing/2014/main" id="{B7879B40-2EED-A336-7FA1-3D8DF8003308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0" name="Овал 89">
                <a:extLst>
                  <a:ext uri="{FF2B5EF4-FFF2-40B4-BE49-F238E27FC236}">
                    <a16:creationId xmlns:a16="http://schemas.microsoft.com/office/drawing/2014/main" id="{0A7F5033-ACEC-C134-700A-BA8D6F4F0142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AC4CD912-85B8-CD9F-F390-919562E26BCE}"/>
              </a:ext>
            </a:extLst>
          </p:cNvPr>
          <p:cNvSpPr txBox="1"/>
          <p:nvPr/>
        </p:nvSpPr>
        <p:spPr>
          <a:xfrm>
            <a:off x="5246114" y="3116714"/>
            <a:ext cx="400069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lnSpc>
                <a:spcPct val="90000"/>
              </a:lnSpc>
              <a:defRPr sz="1300">
                <a:solidFill>
                  <a:schemeClr val="bg1"/>
                </a:solidFill>
                <a:latin typeface="Suisse Intl" panose="020B0504000000000000" pitchFamily="34" charset="-78"/>
                <a:cs typeface="Suisse Intl" panose="020B0504000000000000" pitchFamily="34" charset="-78"/>
              </a:defRPr>
            </a:lvl1pPr>
          </a:lstStyle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ru-RU" sz="1600" dirty="0">
                <a:solidFill>
                  <a:srgbClr val="03199B"/>
                </a:solidFill>
                <a:latin typeface="Suisse Intl Medium" panose="020B0504000000000000" pitchFamily="34" charset="-78"/>
                <a:ea typeface="Roboto Medium" panose="02000000000000000000" pitchFamily="2" charset="0"/>
                <a:cs typeface="Suisse Intl Medium" panose="020B0504000000000000" pitchFamily="34" charset="-78"/>
              </a:rPr>
              <a:t>Функциональные особенности</a:t>
            </a:r>
          </a:p>
        </p:txBody>
      </p: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814C95E1-99EC-1FBC-D3AE-517A3A884583}"/>
              </a:ext>
            </a:extLst>
          </p:cNvPr>
          <p:cNvGrpSpPr/>
          <p:nvPr/>
        </p:nvGrpSpPr>
        <p:grpSpPr>
          <a:xfrm>
            <a:off x="5243883" y="5718128"/>
            <a:ext cx="4018876" cy="1025809"/>
            <a:chOff x="5227564" y="4634923"/>
            <a:chExt cx="4018876" cy="819235"/>
          </a:xfrm>
        </p:grpSpPr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8E633704-3867-7397-172B-E9A099931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43685" y="4618802"/>
              <a:ext cx="367869" cy="400111"/>
            </a:xfrm>
            <a:prstGeom prst="rect">
              <a:avLst/>
            </a:prstGeom>
          </p:spPr>
        </p:pic>
        <p:grpSp>
          <p:nvGrpSpPr>
            <p:cNvPr id="111" name="Группа 110">
              <a:extLst>
                <a:ext uri="{FF2B5EF4-FFF2-40B4-BE49-F238E27FC236}">
                  <a16:creationId xmlns:a16="http://schemas.microsoft.com/office/drawing/2014/main" id="{A6B8A7F6-AA07-071C-8F4E-E53F5F1F10D5}"/>
                </a:ext>
              </a:extLst>
            </p:cNvPr>
            <p:cNvGrpSpPr/>
            <p:nvPr/>
          </p:nvGrpSpPr>
          <p:grpSpPr>
            <a:xfrm>
              <a:off x="5800922" y="4701556"/>
              <a:ext cx="3445518" cy="752602"/>
              <a:chOff x="3395059" y="2971652"/>
              <a:chExt cx="3445518" cy="752602"/>
            </a:xfrm>
          </p:grpSpPr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B9AFFB4A-4941-E9B1-0BC6-FC5C5CAB5806}"/>
                  </a:ext>
                </a:extLst>
              </p:cNvPr>
              <p:cNvSpPr txBox="1"/>
              <p:nvPr/>
            </p:nvSpPr>
            <p:spPr>
              <a:xfrm>
                <a:off x="3395059" y="2971652"/>
                <a:ext cx="3228147" cy="20005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ru-RU"/>
                </a:defPPr>
                <a:lvl1pPr>
                  <a:defRPr sz="1400">
                    <a:latin typeface="Roboto Light" panose="02000000000000000000" pitchFamily="2" charset="0"/>
                    <a:ea typeface="Roboto Light" panose="02000000000000000000" pitchFamily="2" charset="0"/>
                    <a:cs typeface="Roboto Light" panose="02000000000000000000" pitchFamily="2" charset="0"/>
                  </a:defRPr>
                </a:lvl1pPr>
              </a:lstStyle>
              <a:p>
                <a:r>
                  <a:rPr lang="ru-RU" sz="1300" dirty="0">
                    <a:solidFill>
                      <a:srgbClr val="03199B"/>
                    </a:solidFill>
                    <a:latin typeface="Suisse Intl Medium" panose="020B0504000000000000" pitchFamily="34" charset="-78"/>
                    <a:ea typeface="Roboto Medium" panose="02000000000000000000" pitchFamily="2" charset="0"/>
                    <a:cs typeface="Suisse Intl Medium" panose="020B0504000000000000" pitchFamily="34" charset="-78"/>
                  </a:rPr>
                  <a:t>Скорость и безопасность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018B17C9-E1AF-FDE3-0B66-855CCE05F99A}"/>
                  </a:ext>
                </a:extLst>
              </p:cNvPr>
              <p:cNvSpPr txBox="1"/>
              <p:nvPr/>
            </p:nvSpPr>
            <p:spPr>
              <a:xfrm>
                <a:off x="3395059" y="3216423"/>
                <a:ext cx="3445518" cy="5078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600"/>
                  </a:spcAft>
                  <a:buClr>
                    <a:srgbClr val="03199B"/>
                  </a:buClr>
                </a:pPr>
                <a:r>
                  <a:rPr lang="ru-RU" sz="1100" dirty="0">
                    <a:latin typeface="Suisse Intl" panose="020B0504000000000000" pitchFamily="34" charset="-78"/>
                    <a:cs typeface="Suisse Intl" panose="020B0504000000000000" pitchFamily="34" charset="-78"/>
                  </a:rPr>
                  <a:t>Высокая скорость ввода в эксплуатацию и обеспечение безопасности оборудования и сотрудников при эксплуатации</a:t>
                </a:r>
              </a:p>
            </p:txBody>
          </p:sp>
        </p:grpSp>
      </p:grpSp>
      <p:grpSp>
        <p:nvGrpSpPr>
          <p:cNvPr id="108" name="Группа 107">
            <a:extLst>
              <a:ext uri="{FF2B5EF4-FFF2-40B4-BE49-F238E27FC236}">
                <a16:creationId xmlns:a16="http://schemas.microsoft.com/office/drawing/2014/main" id="{DF708288-990D-B884-6479-10A6F837E0D5}"/>
              </a:ext>
            </a:extLst>
          </p:cNvPr>
          <p:cNvGrpSpPr/>
          <p:nvPr/>
        </p:nvGrpSpPr>
        <p:grpSpPr>
          <a:xfrm>
            <a:off x="1157855" y="3576949"/>
            <a:ext cx="3481864" cy="1222881"/>
            <a:chOff x="3395060" y="2971652"/>
            <a:chExt cx="3481864" cy="600892"/>
          </a:xfrm>
        </p:grpSpPr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C6791D65-4A80-064D-D2E7-EF0FBAE18F17}"/>
                </a:ext>
              </a:extLst>
            </p:cNvPr>
            <p:cNvSpPr txBox="1"/>
            <p:nvPr/>
          </p:nvSpPr>
          <p:spPr>
            <a:xfrm>
              <a:off x="3395060" y="2971652"/>
              <a:ext cx="2677301" cy="3151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defRPr sz="1400">
                  <a:latin typeface="Roboto Light" panose="02000000000000000000" pitchFamily="2" charset="0"/>
                  <a:ea typeface="Roboto Light" panose="02000000000000000000" pitchFamily="2" charset="0"/>
                  <a:cs typeface="Roboto Light" panose="02000000000000000000" pitchFamily="2" charset="0"/>
                </a:defRPr>
              </a:lvl1pPr>
            </a:lstStyle>
            <a:p>
              <a:r>
                <a:rPr lang="ru-RU" sz="1300" dirty="0">
                  <a:solidFill>
                    <a:srgbClr val="03199B"/>
                  </a:solidFill>
                  <a:latin typeface="Suisse Intl Medium" panose="020B0504000000000000" pitchFamily="34" charset="-78"/>
                  <a:ea typeface="Roboto Medium" panose="02000000000000000000" pitchFamily="2" charset="0"/>
                  <a:cs typeface="Suisse Intl Medium" panose="020B0504000000000000" pitchFamily="34" charset="-78"/>
                </a:rPr>
                <a:t>Стационарная направляющая с механизмом подъёма АКБ и КФВФ</a:t>
              </a: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23D6F34D-0843-40F4-C4AA-46DBA087E212}"/>
                </a:ext>
              </a:extLst>
            </p:cNvPr>
            <p:cNvSpPr txBox="1"/>
            <p:nvPr/>
          </p:nvSpPr>
          <p:spPr>
            <a:xfrm>
              <a:off x="3402457" y="3323009"/>
              <a:ext cx="3474467" cy="2495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600"/>
                </a:spcAft>
                <a:buClr>
                  <a:srgbClr val="03199B"/>
                </a:buClr>
              </a:pPr>
              <a:r>
                <a:rPr lang="ru-RU" sz="1100" dirty="0">
                  <a:latin typeface="Suisse Intl" panose="020B0504000000000000" pitchFamily="34" charset="-78"/>
                  <a:cs typeface="Suisse Intl" panose="020B0504000000000000" pitchFamily="34" charset="-78"/>
                </a:rPr>
                <a:t>Закрепляется на столбах в местах установки КФВФ, устанавливается в верхней части столба, что обеспечивает </a:t>
              </a:r>
              <a:r>
                <a:rPr lang="ru-RU" sz="1100" dirty="0" err="1">
                  <a:latin typeface="Suisse Intl" panose="020B0504000000000000" pitchFamily="34" charset="-78"/>
                  <a:cs typeface="Suisse Intl" panose="020B0504000000000000" pitchFamily="34" charset="-78"/>
                </a:rPr>
                <a:t>вандалозащищённость</a:t>
              </a:r>
              <a:r>
                <a:rPr lang="ru-RU" sz="1100" dirty="0">
                  <a:latin typeface="Suisse Intl" panose="020B0504000000000000" pitchFamily="34" charset="-78"/>
                  <a:cs typeface="Suisse Intl" panose="020B0504000000000000" pitchFamily="34" charset="-78"/>
                </a:rPr>
                <a:t> системы</a:t>
              </a:r>
            </a:p>
          </p:txBody>
        </p:sp>
      </p:grpSp>
      <p:grpSp>
        <p:nvGrpSpPr>
          <p:cNvPr id="97" name="Группа 96">
            <a:extLst>
              <a:ext uri="{FF2B5EF4-FFF2-40B4-BE49-F238E27FC236}">
                <a16:creationId xmlns:a16="http://schemas.microsoft.com/office/drawing/2014/main" id="{6D43A82E-A679-4AFC-9782-EA1B9CC9F461}"/>
              </a:ext>
            </a:extLst>
          </p:cNvPr>
          <p:cNvGrpSpPr/>
          <p:nvPr/>
        </p:nvGrpSpPr>
        <p:grpSpPr>
          <a:xfrm>
            <a:off x="5790012" y="3681357"/>
            <a:ext cx="3521261" cy="752602"/>
            <a:chOff x="3395059" y="2971652"/>
            <a:chExt cx="3521261" cy="752602"/>
          </a:xfrm>
        </p:grpSpPr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29A17D2A-378E-489E-A2F9-F8013B13311D}"/>
                </a:ext>
              </a:extLst>
            </p:cNvPr>
            <p:cNvSpPr txBox="1"/>
            <p:nvPr/>
          </p:nvSpPr>
          <p:spPr>
            <a:xfrm>
              <a:off x="3395059" y="2971652"/>
              <a:ext cx="3521261" cy="200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defRPr sz="1400">
                  <a:latin typeface="Roboto Light" panose="02000000000000000000" pitchFamily="2" charset="0"/>
                  <a:ea typeface="Roboto Light" panose="02000000000000000000" pitchFamily="2" charset="0"/>
                  <a:cs typeface="Roboto Light" panose="02000000000000000000" pitchFamily="2" charset="0"/>
                </a:defRPr>
              </a:lvl1pPr>
            </a:lstStyle>
            <a:p>
              <a:r>
                <a:rPr lang="ru-RU" sz="1300" dirty="0">
                  <a:solidFill>
                    <a:srgbClr val="03199B"/>
                  </a:solidFill>
                  <a:latin typeface="Suisse Intl Medium" panose="020B0504000000000000" pitchFamily="34" charset="-78"/>
                  <a:ea typeface="Roboto Medium" panose="02000000000000000000" pitchFamily="2" charset="0"/>
                  <a:cs typeface="Suisse Intl Medium" panose="020B0504000000000000" pitchFamily="34" charset="-78"/>
                </a:rPr>
                <a:t>Простота обслуживания КФВФ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E2B6AE8E-D268-4AA6-B6FC-876CE3F705EA}"/>
                </a:ext>
              </a:extLst>
            </p:cNvPr>
            <p:cNvSpPr txBox="1"/>
            <p:nvPr/>
          </p:nvSpPr>
          <p:spPr>
            <a:xfrm>
              <a:off x="3395059" y="3216423"/>
              <a:ext cx="3445518" cy="50783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600"/>
                </a:spcAft>
                <a:buClr>
                  <a:srgbClr val="03199B"/>
                </a:buClr>
              </a:pPr>
              <a:r>
                <a:rPr lang="ru-RU" sz="1100" dirty="0">
                  <a:latin typeface="Suisse Intl" panose="020B0504000000000000" pitchFamily="34" charset="-78"/>
                  <a:cs typeface="Suisse Intl" panose="020B0504000000000000" pitchFamily="34" charset="-78"/>
                </a:rPr>
                <a:t>Обеспечивает возможность установки КФВФ и АКБ одним оператором без применения автовышки и необходимости согласования работ</a:t>
              </a:r>
            </a:p>
          </p:txBody>
        </p:sp>
      </p:grpSp>
      <p:grpSp>
        <p:nvGrpSpPr>
          <p:cNvPr id="102" name="Группа 101">
            <a:extLst>
              <a:ext uri="{FF2B5EF4-FFF2-40B4-BE49-F238E27FC236}">
                <a16:creationId xmlns:a16="http://schemas.microsoft.com/office/drawing/2014/main" id="{23FC0348-34A5-4AE9-98D4-7D8180DD361A}"/>
              </a:ext>
            </a:extLst>
          </p:cNvPr>
          <p:cNvGrpSpPr/>
          <p:nvPr/>
        </p:nvGrpSpPr>
        <p:grpSpPr>
          <a:xfrm>
            <a:off x="5800894" y="4550324"/>
            <a:ext cx="3521261" cy="1011600"/>
            <a:chOff x="3395059" y="2682501"/>
            <a:chExt cx="3521261" cy="789706"/>
          </a:xfrm>
        </p:grpSpPr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78D39937-FE58-47E0-9F58-4E2A5E771049}"/>
                </a:ext>
              </a:extLst>
            </p:cNvPr>
            <p:cNvSpPr txBox="1"/>
            <p:nvPr/>
          </p:nvSpPr>
          <p:spPr>
            <a:xfrm>
              <a:off x="3395059" y="2682501"/>
              <a:ext cx="3521261" cy="4001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defRPr sz="1400">
                  <a:latin typeface="Roboto Light" panose="02000000000000000000" pitchFamily="2" charset="0"/>
                  <a:ea typeface="Roboto Light" panose="02000000000000000000" pitchFamily="2" charset="0"/>
                  <a:cs typeface="Roboto Light" panose="02000000000000000000" pitchFamily="2" charset="0"/>
                </a:defRPr>
              </a:lvl1pPr>
            </a:lstStyle>
            <a:p>
              <a:r>
                <a:rPr lang="ru-RU" sz="1300" dirty="0">
                  <a:solidFill>
                    <a:srgbClr val="03199B"/>
                  </a:solidFill>
                  <a:latin typeface="Suisse Intl Medium" panose="020B0504000000000000" pitchFamily="34" charset="-78"/>
                  <a:ea typeface="Roboto Medium" panose="02000000000000000000" pitchFamily="2" charset="0"/>
                  <a:cs typeface="Suisse Intl Medium" panose="020B0504000000000000" pitchFamily="34" charset="-78"/>
                </a:rPr>
                <a:t>Обеспечивает оперативное перемещение и снижает затраты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3C8E45DD-CDD8-4827-ABFE-035DEE0447B7}"/>
                </a:ext>
              </a:extLst>
            </p:cNvPr>
            <p:cNvSpPr txBox="1"/>
            <p:nvPr/>
          </p:nvSpPr>
          <p:spPr>
            <a:xfrm>
              <a:off x="3395059" y="3216423"/>
              <a:ext cx="3445518" cy="255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600"/>
                </a:spcAft>
                <a:buClr>
                  <a:srgbClr val="03199B"/>
                </a:buClr>
              </a:pPr>
              <a:r>
                <a:rPr lang="ru-RU" sz="1100" dirty="0">
                  <a:latin typeface="Suisse Intl" panose="020B0504000000000000" pitchFamily="34" charset="-78"/>
                  <a:cs typeface="Suisse Intl" panose="020B0504000000000000" pitchFamily="34" charset="-78"/>
                </a:rPr>
                <a:t>Для смены места размещения КФВФ требуется минимальное количество персонала и техники</a:t>
              </a:r>
            </a:p>
          </p:txBody>
        </p:sp>
      </p:grpSp>
      <p:sp>
        <p:nvSpPr>
          <p:cNvPr id="119" name="TextBox 118">
            <a:extLst>
              <a:ext uri="{FF2B5EF4-FFF2-40B4-BE49-F238E27FC236}">
                <a16:creationId xmlns:a16="http://schemas.microsoft.com/office/drawing/2014/main" id="{FB7319B3-BF5A-4081-820E-F17DDF3294B0}"/>
              </a:ext>
            </a:extLst>
          </p:cNvPr>
          <p:cNvSpPr txBox="1"/>
          <p:nvPr/>
        </p:nvSpPr>
        <p:spPr>
          <a:xfrm>
            <a:off x="765555" y="3116714"/>
            <a:ext cx="164236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lnSpc>
                <a:spcPct val="90000"/>
              </a:lnSpc>
              <a:defRPr sz="1300">
                <a:solidFill>
                  <a:schemeClr val="bg1"/>
                </a:solidFill>
                <a:latin typeface="Suisse Intl" panose="020B0504000000000000" pitchFamily="34" charset="-78"/>
                <a:cs typeface="Suisse Intl" panose="020B0504000000000000" pitchFamily="34" charset="-78"/>
              </a:defRPr>
            </a:lvl1pPr>
          </a:lstStyle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ru-RU" sz="1600" dirty="0">
                <a:solidFill>
                  <a:srgbClr val="03199B"/>
                </a:solidFill>
                <a:latin typeface="Suisse Intl Medium" panose="020B0504000000000000" pitchFamily="34" charset="-78"/>
                <a:ea typeface="Roboto Medium" panose="02000000000000000000" pitchFamily="2" charset="0"/>
                <a:cs typeface="Suisse Intl Medium" panose="020B0504000000000000" pitchFamily="34" charset="-78"/>
              </a:rPr>
              <a:t>Конструкция</a:t>
            </a:r>
          </a:p>
        </p:txBody>
      </p:sp>
      <p:grpSp>
        <p:nvGrpSpPr>
          <p:cNvPr id="121" name="Группа 120">
            <a:extLst>
              <a:ext uri="{FF2B5EF4-FFF2-40B4-BE49-F238E27FC236}">
                <a16:creationId xmlns:a16="http://schemas.microsoft.com/office/drawing/2014/main" id="{D70AB38A-F926-43A8-B502-AEBC1435908D}"/>
              </a:ext>
            </a:extLst>
          </p:cNvPr>
          <p:cNvGrpSpPr/>
          <p:nvPr/>
        </p:nvGrpSpPr>
        <p:grpSpPr>
          <a:xfrm>
            <a:off x="1142759" y="5101599"/>
            <a:ext cx="2911284" cy="995044"/>
            <a:chOff x="3395060" y="2971652"/>
            <a:chExt cx="2911284" cy="497233"/>
          </a:xfrm>
        </p:grpSpPr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56B11819-0B5C-4C99-8A32-43930CF51AAA}"/>
                </a:ext>
              </a:extLst>
            </p:cNvPr>
            <p:cNvSpPr txBox="1"/>
            <p:nvPr/>
          </p:nvSpPr>
          <p:spPr>
            <a:xfrm>
              <a:off x="3395060" y="2971652"/>
              <a:ext cx="2677301" cy="1737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defRPr sz="1400">
                  <a:latin typeface="Roboto Light" panose="02000000000000000000" pitchFamily="2" charset="0"/>
                  <a:ea typeface="Roboto Light" panose="02000000000000000000" pitchFamily="2" charset="0"/>
                  <a:cs typeface="Roboto Light" panose="02000000000000000000" pitchFamily="2" charset="0"/>
                </a:defRPr>
              </a:lvl1pPr>
            </a:lstStyle>
            <a:p>
              <a:r>
                <a:rPr lang="ru-RU" sz="1300" dirty="0">
                  <a:solidFill>
                    <a:srgbClr val="03199B"/>
                  </a:solidFill>
                  <a:latin typeface="Suisse Intl Medium" panose="020B0504000000000000" pitchFamily="34" charset="-78"/>
                  <a:ea typeface="Roboto Medium" panose="02000000000000000000" pitchFamily="2" charset="0"/>
                  <a:cs typeface="Suisse Intl Medium" panose="020B0504000000000000" pitchFamily="34" charset="-78"/>
                </a:rPr>
                <a:t>Переносная направляющая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82207A86-40AB-4614-8749-C2A91298BB5E}"/>
                </a:ext>
              </a:extLst>
            </p:cNvPr>
            <p:cNvSpPr txBox="1"/>
            <p:nvPr/>
          </p:nvSpPr>
          <p:spPr>
            <a:xfrm>
              <a:off x="3395060" y="3130528"/>
              <a:ext cx="2911284" cy="3383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600"/>
                </a:spcAft>
                <a:buClr>
                  <a:srgbClr val="03199B"/>
                </a:buClr>
              </a:pPr>
              <a:r>
                <a:rPr lang="ru-RU" sz="1100" dirty="0">
                  <a:latin typeface="Suisse Intl" panose="020B0504000000000000" pitchFamily="34" charset="-78"/>
                  <a:cs typeface="Suisse Intl" panose="020B0504000000000000" pitchFamily="34" charset="-78"/>
                </a:rPr>
                <a:t>Стыкуется со стационарной направляющей и служит для спуска и подъёма КФВФ и АКБ (при автономном питании)</a:t>
              </a:r>
            </a:p>
          </p:txBody>
        </p:sp>
      </p:grpSp>
      <p:sp>
        <p:nvSpPr>
          <p:cNvPr id="127" name="TextBox 126">
            <a:extLst>
              <a:ext uri="{FF2B5EF4-FFF2-40B4-BE49-F238E27FC236}">
                <a16:creationId xmlns:a16="http://schemas.microsoft.com/office/drawing/2014/main" id="{D919B48B-BAD7-420E-97B2-6E970E2D4F53}"/>
              </a:ext>
            </a:extLst>
          </p:cNvPr>
          <p:cNvSpPr txBox="1"/>
          <p:nvPr/>
        </p:nvSpPr>
        <p:spPr>
          <a:xfrm>
            <a:off x="515938" y="1296076"/>
            <a:ext cx="8719592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30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Предназначен для автоматизации монтажа КФВФ с автономным и стационарным источником питания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F7B78E56-95CD-42F7-B796-90E5E75F2021}"/>
              </a:ext>
            </a:extLst>
          </p:cNvPr>
          <p:cNvSpPr txBox="1"/>
          <p:nvPr/>
        </p:nvSpPr>
        <p:spPr>
          <a:xfrm>
            <a:off x="517195" y="269560"/>
            <a:ext cx="433928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1600">
                <a:solidFill>
                  <a:srgbClr val="7A7C7D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defRPr>
            </a:lvl1pPr>
          </a:lstStyle>
          <a:p>
            <a:r>
              <a:rPr lang="ru-RU" dirty="0"/>
              <a:t>Применение монтажного комплекта </a:t>
            </a:r>
            <a:r>
              <a:rPr lang="en-US" dirty="0"/>
              <a:t>HWK</a:t>
            </a:r>
            <a:endParaRPr lang="ru-RU" dirty="0"/>
          </a:p>
        </p:txBody>
      </p:sp>
      <p:pic>
        <p:nvPicPr>
          <p:cNvPr id="129" name="Рисунок 128">
            <a:extLst>
              <a:ext uri="{FF2B5EF4-FFF2-40B4-BE49-F238E27FC236}">
                <a16:creationId xmlns:a16="http://schemas.microsoft.com/office/drawing/2014/main" id="{F1A025C3-9784-47F9-BD96-F882E0CC8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025" y="3687704"/>
            <a:ext cx="318520" cy="318520"/>
          </a:xfrm>
          <a:prstGeom prst="rect">
            <a:avLst/>
          </a:prstGeom>
        </p:spPr>
      </p:pic>
      <p:pic>
        <p:nvPicPr>
          <p:cNvPr id="135" name="Рисунок 134">
            <a:extLst>
              <a:ext uri="{FF2B5EF4-FFF2-40B4-BE49-F238E27FC236}">
                <a16:creationId xmlns:a16="http://schemas.microsoft.com/office/drawing/2014/main" id="{C7D33FD4-9448-4B18-BB28-8841A7032F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38" b="1"/>
          <a:stretch/>
        </p:blipFill>
        <p:spPr>
          <a:xfrm>
            <a:off x="533609" y="3652068"/>
            <a:ext cx="631643" cy="399587"/>
          </a:xfrm>
          <a:custGeom>
            <a:avLst/>
            <a:gdLst>
              <a:gd name="connsiteX0" fmla="*/ 0 w 631643"/>
              <a:gd name="connsiteY0" fmla="*/ 0 h 399587"/>
              <a:gd name="connsiteX1" fmla="*/ 631643 w 631643"/>
              <a:gd name="connsiteY1" fmla="*/ 0 h 399587"/>
              <a:gd name="connsiteX2" fmla="*/ 631643 w 631643"/>
              <a:gd name="connsiteY2" fmla="*/ 399587 h 399587"/>
              <a:gd name="connsiteX3" fmla="*/ 0 w 631643"/>
              <a:gd name="connsiteY3" fmla="*/ 399587 h 399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1643" h="399587">
                <a:moveTo>
                  <a:pt x="0" y="0"/>
                </a:moveTo>
                <a:lnTo>
                  <a:pt x="631643" y="0"/>
                </a:lnTo>
                <a:lnTo>
                  <a:pt x="631643" y="399587"/>
                </a:lnTo>
                <a:lnTo>
                  <a:pt x="0" y="399587"/>
                </a:lnTo>
                <a:close/>
              </a:path>
            </a:pathLst>
          </a:custGeom>
        </p:spPr>
      </p:pic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9468EDCC-B625-4CA3-AB06-AD8D9A8ECA5B}"/>
              </a:ext>
            </a:extLst>
          </p:cNvPr>
          <p:cNvGrpSpPr/>
          <p:nvPr/>
        </p:nvGrpSpPr>
        <p:grpSpPr>
          <a:xfrm>
            <a:off x="590139" y="5080307"/>
            <a:ext cx="443902" cy="322973"/>
            <a:chOff x="676715" y="4537928"/>
            <a:chExt cx="381304" cy="322973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A2E85DCB-050F-4549-A030-2A273C1AA5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5834" t="-2305" r="59973" b="2305"/>
            <a:stretch/>
          </p:blipFill>
          <p:spPr>
            <a:xfrm>
              <a:off x="676715" y="4537928"/>
              <a:ext cx="293355" cy="322973"/>
            </a:xfrm>
            <a:prstGeom prst="rect">
              <a:avLst/>
            </a:prstGeom>
          </p:spPr>
        </p:pic>
        <p:pic>
          <p:nvPicPr>
            <p:cNvPr id="131" name="Рисунок 130">
              <a:extLst>
                <a:ext uri="{FF2B5EF4-FFF2-40B4-BE49-F238E27FC236}">
                  <a16:creationId xmlns:a16="http://schemas.microsoft.com/office/drawing/2014/main" id="{3E3AC2E9-3F10-4A1E-BCF4-F6FD4D9F98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1597"/>
            <a:stretch/>
          </p:blipFill>
          <p:spPr>
            <a:xfrm>
              <a:off x="765555" y="4599387"/>
              <a:ext cx="292464" cy="200055"/>
            </a:xfrm>
            <a:custGeom>
              <a:avLst/>
              <a:gdLst>
                <a:gd name="connsiteX0" fmla="*/ 0 w 1314099"/>
                <a:gd name="connsiteY0" fmla="*/ 874726 h 898887"/>
                <a:gd name="connsiteX1" fmla="*/ 576001 w 1314099"/>
                <a:gd name="connsiteY1" fmla="*/ 874726 h 898887"/>
                <a:gd name="connsiteX2" fmla="*/ 576001 w 1314099"/>
                <a:gd name="connsiteY2" fmla="*/ 898887 h 898887"/>
                <a:gd name="connsiteX3" fmla="*/ 0 w 1314099"/>
                <a:gd name="connsiteY3" fmla="*/ 898887 h 898887"/>
                <a:gd name="connsiteX4" fmla="*/ 0 w 1314099"/>
                <a:gd name="connsiteY4" fmla="*/ 0 h 898887"/>
                <a:gd name="connsiteX5" fmla="*/ 1314099 w 1314099"/>
                <a:gd name="connsiteY5" fmla="*/ 0 h 898887"/>
                <a:gd name="connsiteX6" fmla="*/ 1314099 w 1314099"/>
                <a:gd name="connsiteY6" fmla="*/ 898887 h 898887"/>
                <a:gd name="connsiteX7" fmla="*/ 738098 w 1314099"/>
                <a:gd name="connsiteY7" fmla="*/ 898887 h 898887"/>
                <a:gd name="connsiteX8" fmla="*/ 738098 w 1314099"/>
                <a:gd name="connsiteY8" fmla="*/ 874726 h 898887"/>
                <a:gd name="connsiteX9" fmla="*/ 809299 w 1314099"/>
                <a:gd name="connsiteY9" fmla="*/ 874726 h 898887"/>
                <a:gd name="connsiteX10" fmla="*/ 809299 w 1314099"/>
                <a:gd name="connsiteY10" fmla="*/ 32423 h 898887"/>
                <a:gd name="connsiteX11" fmla="*/ 0 w 1314099"/>
                <a:gd name="connsiteY11" fmla="*/ 32423 h 898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14099" h="898887">
                  <a:moveTo>
                    <a:pt x="0" y="874726"/>
                  </a:moveTo>
                  <a:lnTo>
                    <a:pt x="576001" y="874726"/>
                  </a:lnTo>
                  <a:lnTo>
                    <a:pt x="576001" y="898887"/>
                  </a:lnTo>
                  <a:lnTo>
                    <a:pt x="0" y="898887"/>
                  </a:lnTo>
                  <a:close/>
                  <a:moveTo>
                    <a:pt x="0" y="0"/>
                  </a:moveTo>
                  <a:lnTo>
                    <a:pt x="1314099" y="0"/>
                  </a:lnTo>
                  <a:lnTo>
                    <a:pt x="1314099" y="898887"/>
                  </a:lnTo>
                  <a:lnTo>
                    <a:pt x="738098" y="898887"/>
                  </a:lnTo>
                  <a:lnTo>
                    <a:pt x="738098" y="874726"/>
                  </a:lnTo>
                  <a:lnTo>
                    <a:pt x="809299" y="874726"/>
                  </a:lnTo>
                  <a:lnTo>
                    <a:pt x="809299" y="32423"/>
                  </a:lnTo>
                  <a:lnTo>
                    <a:pt x="0" y="32423"/>
                  </a:lnTo>
                  <a:close/>
                </a:path>
              </a:pathLst>
            </a:custGeom>
          </p:spPr>
        </p:pic>
      </p:grpSp>
      <p:pic>
        <p:nvPicPr>
          <p:cNvPr id="136" name="Рисунок 135">
            <a:extLst>
              <a:ext uri="{FF2B5EF4-FFF2-40B4-BE49-F238E27FC236}">
                <a16:creationId xmlns:a16="http://schemas.microsoft.com/office/drawing/2014/main" id="{1A3FD6A8-E34E-4430-8464-EE43C2C063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250" y="4679796"/>
            <a:ext cx="400110" cy="40011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13AA0E-6E16-5A9E-487D-C02AA3C6836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39131" y="-1625842"/>
            <a:ext cx="5916943" cy="861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01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Овал 244">
            <a:extLst>
              <a:ext uri="{FF2B5EF4-FFF2-40B4-BE49-F238E27FC236}">
                <a16:creationId xmlns:a16="http://schemas.microsoft.com/office/drawing/2014/main" id="{888BF8FF-475C-D2FC-0CC6-F35A59987935}"/>
              </a:ext>
            </a:extLst>
          </p:cNvPr>
          <p:cNvSpPr/>
          <p:nvPr/>
        </p:nvSpPr>
        <p:spPr>
          <a:xfrm>
            <a:off x="-1279419" y="1158741"/>
            <a:ext cx="108000" cy="108000"/>
          </a:xfrm>
          <a:prstGeom prst="ellipse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7" name="Овал 246">
            <a:extLst>
              <a:ext uri="{FF2B5EF4-FFF2-40B4-BE49-F238E27FC236}">
                <a16:creationId xmlns:a16="http://schemas.microsoft.com/office/drawing/2014/main" id="{2C95A35C-40C9-8FF0-3C4A-598BF1D5EB64}"/>
              </a:ext>
            </a:extLst>
          </p:cNvPr>
          <p:cNvSpPr/>
          <p:nvPr/>
        </p:nvSpPr>
        <p:spPr>
          <a:xfrm>
            <a:off x="-1279419" y="2254002"/>
            <a:ext cx="108000" cy="108000"/>
          </a:xfrm>
          <a:prstGeom prst="ellipse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8" name="Овал 247">
            <a:extLst>
              <a:ext uri="{FF2B5EF4-FFF2-40B4-BE49-F238E27FC236}">
                <a16:creationId xmlns:a16="http://schemas.microsoft.com/office/drawing/2014/main" id="{D5849395-8F64-D3B9-CDEC-C72FB11C9E1A}"/>
              </a:ext>
            </a:extLst>
          </p:cNvPr>
          <p:cNvSpPr/>
          <p:nvPr/>
        </p:nvSpPr>
        <p:spPr>
          <a:xfrm>
            <a:off x="-1279419" y="2827276"/>
            <a:ext cx="108000" cy="108000"/>
          </a:xfrm>
          <a:prstGeom prst="ellipse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0" name="Овал 479">
            <a:extLst>
              <a:ext uri="{FF2B5EF4-FFF2-40B4-BE49-F238E27FC236}">
                <a16:creationId xmlns:a16="http://schemas.microsoft.com/office/drawing/2014/main" id="{E09D40B0-6AB4-9D58-F725-2867129C31D3}"/>
              </a:ext>
            </a:extLst>
          </p:cNvPr>
          <p:cNvSpPr/>
          <p:nvPr/>
        </p:nvSpPr>
        <p:spPr>
          <a:xfrm>
            <a:off x="-1279419" y="1708084"/>
            <a:ext cx="108000" cy="108000"/>
          </a:xfrm>
          <a:prstGeom prst="ellipse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F12CD705-9DC8-C8D5-F06D-17F0D3967EB8}"/>
              </a:ext>
            </a:extLst>
          </p:cNvPr>
          <p:cNvSpPr/>
          <p:nvPr/>
        </p:nvSpPr>
        <p:spPr>
          <a:xfrm>
            <a:off x="1432916" y="6838303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  <a:gd name="connsiteX2" fmla="*/ 0 w 0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2" name="Прямоугольник: скругленные углы 701">
            <a:extLst>
              <a:ext uri="{FF2B5EF4-FFF2-40B4-BE49-F238E27FC236}">
                <a16:creationId xmlns:a16="http://schemas.microsoft.com/office/drawing/2014/main" id="{F62987BC-AA33-0041-7E6F-A0B95C4295E4}"/>
              </a:ext>
            </a:extLst>
          </p:cNvPr>
          <p:cNvSpPr/>
          <p:nvPr/>
        </p:nvSpPr>
        <p:spPr>
          <a:xfrm>
            <a:off x="2442460" y="780175"/>
            <a:ext cx="9931773" cy="7007463"/>
          </a:xfrm>
          <a:prstGeom prst="roundRect">
            <a:avLst>
              <a:gd name="adj" fmla="val 7098"/>
            </a:avLst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AA919B86-0F5A-ADF5-E7CB-37215D49503D}"/>
              </a:ext>
            </a:extLst>
          </p:cNvPr>
          <p:cNvSpPr txBox="1"/>
          <p:nvPr/>
        </p:nvSpPr>
        <p:spPr>
          <a:xfrm>
            <a:off x="5269201" y="2023169"/>
            <a:ext cx="6266849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3000" dirty="0">
                <a:solidFill>
                  <a:schemeClr val="bg1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Как это работает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5E256A39-F8F5-4307-BC49-0EC6761F459A}"/>
              </a:ext>
            </a:extLst>
          </p:cNvPr>
          <p:cNvSpPr/>
          <p:nvPr/>
        </p:nvSpPr>
        <p:spPr>
          <a:xfrm>
            <a:off x="2905426" y="6104898"/>
            <a:ext cx="4221899" cy="961957"/>
          </a:xfrm>
          <a:prstGeom prst="roundRect">
            <a:avLst>
              <a:gd name="adj" fmla="val 6275"/>
            </a:avLst>
          </a:prstGeom>
          <a:solidFill>
            <a:schemeClr val="bg1"/>
          </a:solidFill>
          <a:ln>
            <a:noFill/>
          </a:ln>
          <a:effectLst>
            <a:outerShdw blurRad="76200" dist="38100" dir="2700000" algn="t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Suisse Intl" panose="020B0504000000000000" pitchFamily="34" charset="-78"/>
                <a:cs typeface="Suisse Intl" panose="020B0504000000000000" pitchFamily="34" charset="-78"/>
              </a:rPr>
              <a:t>обслуживающий специалист</a:t>
            </a:r>
            <a:endParaRPr lang="ru-RU" dirty="0"/>
          </a:p>
        </p:txBody>
      </p: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8C3B7CA9-3C31-430E-A3F2-2F69145D4204}"/>
              </a:ext>
            </a:extLst>
          </p:cNvPr>
          <p:cNvGrpSpPr/>
          <p:nvPr/>
        </p:nvGrpSpPr>
        <p:grpSpPr>
          <a:xfrm rot="16200000">
            <a:off x="-192456" y="690801"/>
            <a:ext cx="811268" cy="1379339"/>
            <a:chOff x="5181335" y="8203407"/>
            <a:chExt cx="811268" cy="1219120"/>
          </a:xfrm>
          <a:solidFill>
            <a:srgbClr val="03199B">
              <a:alpha val="12000"/>
            </a:srgbClr>
          </a:solidFill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D566507D-0290-4F0E-AC8E-16E32064A3FD}"/>
                </a:ext>
              </a:extLst>
            </p:cNvPr>
            <p:cNvGrpSpPr/>
            <p:nvPr/>
          </p:nvGrpSpPr>
          <p:grpSpPr>
            <a:xfrm>
              <a:off x="5181335" y="8203407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55" name="Овал 54">
                <a:extLst>
                  <a:ext uri="{FF2B5EF4-FFF2-40B4-BE49-F238E27FC236}">
                    <a16:creationId xmlns:a16="http://schemas.microsoft.com/office/drawing/2014/main" id="{5E535EAD-1251-45DC-92F9-AB7BE9C08FAB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Овал 55">
                <a:extLst>
                  <a:ext uri="{FF2B5EF4-FFF2-40B4-BE49-F238E27FC236}">
                    <a16:creationId xmlns:a16="http://schemas.microsoft.com/office/drawing/2014/main" id="{FAC73AF6-0488-444D-B996-4CAA552E2D04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Овал 56">
                <a:extLst>
                  <a:ext uri="{FF2B5EF4-FFF2-40B4-BE49-F238E27FC236}">
                    <a16:creationId xmlns:a16="http://schemas.microsoft.com/office/drawing/2014/main" id="{306159C0-1452-4D9E-A455-9816E193AEF0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Овал 57">
                <a:extLst>
                  <a:ext uri="{FF2B5EF4-FFF2-40B4-BE49-F238E27FC236}">
                    <a16:creationId xmlns:a16="http://schemas.microsoft.com/office/drawing/2014/main" id="{4707C478-DD82-4897-9261-C7663803624F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9D262777-743C-4197-8EC2-8EE3A05E83BE}"/>
                </a:ext>
              </a:extLst>
            </p:cNvPr>
            <p:cNvGrpSpPr/>
            <p:nvPr/>
          </p:nvGrpSpPr>
          <p:grpSpPr>
            <a:xfrm>
              <a:off x="5181335" y="8431991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51" name="Овал 50">
                <a:extLst>
                  <a:ext uri="{FF2B5EF4-FFF2-40B4-BE49-F238E27FC236}">
                    <a16:creationId xmlns:a16="http://schemas.microsoft.com/office/drawing/2014/main" id="{172067C8-49CB-4171-9AB8-3A0928B47D75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Овал 51">
                <a:extLst>
                  <a:ext uri="{FF2B5EF4-FFF2-40B4-BE49-F238E27FC236}">
                    <a16:creationId xmlns:a16="http://schemas.microsoft.com/office/drawing/2014/main" id="{0C93610D-8F5D-4AB0-952F-780D0A9745D6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C8BD6D17-1E03-4557-97A9-019D3487DBF1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Овал 53">
                <a:extLst>
                  <a:ext uri="{FF2B5EF4-FFF2-40B4-BE49-F238E27FC236}">
                    <a16:creationId xmlns:a16="http://schemas.microsoft.com/office/drawing/2014/main" id="{7AFC1472-7D4A-474D-A3A2-13DF8DEF2023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1" name="Группа 30">
              <a:extLst>
                <a:ext uri="{FF2B5EF4-FFF2-40B4-BE49-F238E27FC236}">
                  <a16:creationId xmlns:a16="http://schemas.microsoft.com/office/drawing/2014/main" id="{A029FD2C-C60A-40FE-95ED-18C33A6192A5}"/>
                </a:ext>
              </a:extLst>
            </p:cNvPr>
            <p:cNvGrpSpPr/>
            <p:nvPr/>
          </p:nvGrpSpPr>
          <p:grpSpPr>
            <a:xfrm>
              <a:off x="5181335" y="8660575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47" name="Овал 46">
                <a:extLst>
                  <a:ext uri="{FF2B5EF4-FFF2-40B4-BE49-F238E27FC236}">
                    <a16:creationId xmlns:a16="http://schemas.microsoft.com/office/drawing/2014/main" id="{41B53F56-4D21-4104-86EA-4109497BAF06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Овал 47">
                <a:extLst>
                  <a:ext uri="{FF2B5EF4-FFF2-40B4-BE49-F238E27FC236}">
                    <a16:creationId xmlns:a16="http://schemas.microsoft.com/office/drawing/2014/main" id="{D814D46F-D06F-49BD-A2DD-00D9E4B09654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Овал 48">
                <a:extLst>
                  <a:ext uri="{FF2B5EF4-FFF2-40B4-BE49-F238E27FC236}">
                    <a16:creationId xmlns:a16="http://schemas.microsoft.com/office/drawing/2014/main" id="{F6ABD9E7-2437-47DB-B872-977233E8C0CC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Овал 49">
                <a:extLst>
                  <a:ext uri="{FF2B5EF4-FFF2-40B4-BE49-F238E27FC236}">
                    <a16:creationId xmlns:a16="http://schemas.microsoft.com/office/drawing/2014/main" id="{78D8F7F4-780A-4C79-B7D9-CABDA298ACFF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62D9702F-B6EA-454E-A39A-E3450172AF78}"/>
                </a:ext>
              </a:extLst>
            </p:cNvPr>
            <p:cNvGrpSpPr/>
            <p:nvPr/>
          </p:nvGrpSpPr>
          <p:grpSpPr>
            <a:xfrm>
              <a:off x="5181335" y="8889159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43" name="Овал 42">
                <a:extLst>
                  <a:ext uri="{FF2B5EF4-FFF2-40B4-BE49-F238E27FC236}">
                    <a16:creationId xmlns:a16="http://schemas.microsoft.com/office/drawing/2014/main" id="{5F4D5D21-B685-4549-B478-D63764E47A2E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Овал 43">
                <a:extLst>
                  <a:ext uri="{FF2B5EF4-FFF2-40B4-BE49-F238E27FC236}">
                    <a16:creationId xmlns:a16="http://schemas.microsoft.com/office/drawing/2014/main" id="{7BC6748B-9086-4BC9-A5E8-47AFC50BE202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Овал 44">
                <a:extLst>
                  <a:ext uri="{FF2B5EF4-FFF2-40B4-BE49-F238E27FC236}">
                    <a16:creationId xmlns:a16="http://schemas.microsoft.com/office/drawing/2014/main" id="{21EEACFC-C7DC-4EF7-9932-2E8042E07101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Овал 45">
                <a:extLst>
                  <a:ext uri="{FF2B5EF4-FFF2-40B4-BE49-F238E27FC236}">
                    <a16:creationId xmlns:a16="http://schemas.microsoft.com/office/drawing/2014/main" id="{C14AA861-39F5-4CFF-9179-B3C341E86223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3" name="Группа 32">
              <a:extLst>
                <a:ext uri="{FF2B5EF4-FFF2-40B4-BE49-F238E27FC236}">
                  <a16:creationId xmlns:a16="http://schemas.microsoft.com/office/drawing/2014/main" id="{9F0E2A3A-BF2E-463B-ACEC-8EA78C027856}"/>
                </a:ext>
              </a:extLst>
            </p:cNvPr>
            <p:cNvGrpSpPr/>
            <p:nvPr/>
          </p:nvGrpSpPr>
          <p:grpSpPr>
            <a:xfrm>
              <a:off x="5181335" y="9117743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39" name="Овал 38">
                <a:extLst>
                  <a:ext uri="{FF2B5EF4-FFF2-40B4-BE49-F238E27FC236}">
                    <a16:creationId xmlns:a16="http://schemas.microsoft.com/office/drawing/2014/main" id="{B01A379D-5C0F-4FBA-92B5-C3C8440FADBA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Овал 39">
                <a:extLst>
                  <a:ext uri="{FF2B5EF4-FFF2-40B4-BE49-F238E27FC236}">
                    <a16:creationId xmlns:a16="http://schemas.microsoft.com/office/drawing/2014/main" id="{A752CEC7-6B65-437B-BE83-1387D254686E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Овал 40">
                <a:extLst>
                  <a:ext uri="{FF2B5EF4-FFF2-40B4-BE49-F238E27FC236}">
                    <a16:creationId xmlns:a16="http://schemas.microsoft.com/office/drawing/2014/main" id="{A8E6FC35-437C-447E-80AA-204EAB592AAB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Овал 41">
                <a:extLst>
                  <a:ext uri="{FF2B5EF4-FFF2-40B4-BE49-F238E27FC236}">
                    <a16:creationId xmlns:a16="http://schemas.microsoft.com/office/drawing/2014/main" id="{5AD31978-39D7-4985-A1EB-FB1DFB189636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4" name="Группа 33">
              <a:extLst>
                <a:ext uri="{FF2B5EF4-FFF2-40B4-BE49-F238E27FC236}">
                  <a16:creationId xmlns:a16="http://schemas.microsoft.com/office/drawing/2014/main" id="{16324DC8-CFD5-4E31-B390-4BD47455162E}"/>
                </a:ext>
              </a:extLst>
            </p:cNvPr>
            <p:cNvGrpSpPr/>
            <p:nvPr/>
          </p:nvGrpSpPr>
          <p:grpSpPr>
            <a:xfrm>
              <a:off x="5181335" y="9346327"/>
              <a:ext cx="811268" cy="76200"/>
              <a:chOff x="5181335" y="8203407"/>
              <a:chExt cx="811268" cy="76200"/>
            </a:xfrm>
            <a:grpFill/>
          </p:grpSpPr>
          <p:sp>
            <p:nvSpPr>
              <p:cNvPr id="35" name="Овал 34">
                <a:extLst>
                  <a:ext uri="{FF2B5EF4-FFF2-40B4-BE49-F238E27FC236}">
                    <a16:creationId xmlns:a16="http://schemas.microsoft.com/office/drawing/2014/main" id="{A4B7D2D1-9A23-4A9F-8301-E39FE3D87B06}"/>
                  </a:ext>
                </a:extLst>
              </p:cNvPr>
              <p:cNvSpPr/>
              <p:nvPr/>
            </p:nvSpPr>
            <p:spPr>
              <a:xfrm>
                <a:off x="5181335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Овал 35">
                <a:extLst>
                  <a:ext uri="{FF2B5EF4-FFF2-40B4-BE49-F238E27FC236}">
                    <a16:creationId xmlns:a16="http://schemas.microsoft.com/office/drawing/2014/main" id="{9FE3B4C0-13F5-4891-BB9C-6F543D4C892F}"/>
                  </a:ext>
                </a:extLst>
              </p:cNvPr>
              <p:cNvSpPr/>
              <p:nvPr/>
            </p:nvSpPr>
            <p:spPr>
              <a:xfrm>
                <a:off x="5426358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7" name="Овал 36">
                <a:extLst>
                  <a:ext uri="{FF2B5EF4-FFF2-40B4-BE49-F238E27FC236}">
                    <a16:creationId xmlns:a16="http://schemas.microsoft.com/office/drawing/2014/main" id="{F98AF93D-B71C-4AB6-889A-4A73CFAB70F4}"/>
                  </a:ext>
                </a:extLst>
              </p:cNvPr>
              <p:cNvSpPr/>
              <p:nvPr/>
            </p:nvSpPr>
            <p:spPr>
              <a:xfrm>
                <a:off x="5671381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Овал 37">
                <a:extLst>
                  <a:ext uri="{FF2B5EF4-FFF2-40B4-BE49-F238E27FC236}">
                    <a16:creationId xmlns:a16="http://schemas.microsoft.com/office/drawing/2014/main" id="{06FC6E73-5626-45B7-8AC3-F1DDDE692C78}"/>
                  </a:ext>
                </a:extLst>
              </p:cNvPr>
              <p:cNvSpPr/>
              <p:nvPr/>
            </p:nvSpPr>
            <p:spPr>
              <a:xfrm>
                <a:off x="5916403" y="8203407"/>
                <a:ext cx="76200" cy="7620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4B5245D1-6EA4-4082-8E81-78FB0C2A9025}"/>
              </a:ext>
            </a:extLst>
          </p:cNvPr>
          <p:cNvSpPr txBox="1"/>
          <p:nvPr/>
        </p:nvSpPr>
        <p:spPr>
          <a:xfrm>
            <a:off x="5327926" y="2955698"/>
            <a:ext cx="62231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Suisse Intl SemiBold" panose="020B0504000000000000" charset="-78"/>
                <a:ea typeface="Roboto Black" panose="02000000000000000000" pitchFamily="2" charset="0"/>
                <a:cs typeface="Suisse Intl SemiBold" panose="020B0504000000000000" charset="-78"/>
              </a:rPr>
              <a:t>01</a:t>
            </a:r>
            <a:endParaRPr lang="ru-RU" sz="2400" dirty="0">
              <a:solidFill>
                <a:schemeClr val="bg1"/>
              </a:solidFill>
              <a:latin typeface="Suisse Intl SemiBold" panose="020B0504000000000000" charset="-78"/>
              <a:ea typeface="Roboto Black" panose="02000000000000000000" pitchFamily="2" charset="0"/>
              <a:cs typeface="Suisse Intl SemiBold" panose="020B0504000000000000" charset="-78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98116DD-528E-4BF6-8925-245136D4972C}"/>
              </a:ext>
            </a:extLst>
          </p:cNvPr>
          <p:cNvSpPr txBox="1"/>
          <p:nvPr/>
        </p:nvSpPr>
        <p:spPr>
          <a:xfrm>
            <a:off x="5885376" y="2910656"/>
            <a:ext cx="428333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Suisse Intl" panose="020B0504000000000000" pitchFamily="34" charset="-78"/>
                <a:cs typeface="Suisse Intl" panose="020B0504000000000000" pitchFamily="34" charset="-78"/>
              </a:rPr>
              <a:t>Оператор стыкует переносную направляющую со стационарной направляющей установленной на опоре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D5E1F41-1511-4699-9844-97C5E4218FEE}"/>
              </a:ext>
            </a:extLst>
          </p:cNvPr>
          <p:cNvSpPr txBox="1"/>
          <p:nvPr/>
        </p:nvSpPr>
        <p:spPr>
          <a:xfrm>
            <a:off x="5327926" y="4961226"/>
            <a:ext cx="62231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Suisse Intl SemiBold" panose="020B0504000000000000" charset="-78"/>
                <a:ea typeface="Roboto Black" panose="02000000000000000000" pitchFamily="2" charset="0"/>
                <a:cs typeface="Suisse Intl SemiBold" panose="020B0504000000000000" charset="-78"/>
              </a:rPr>
              <a:t>0</a:t>
            </a:r>
            <a:r>
              <a:rPr lang="ru-RU" sz="2400" dirty="0">
                <a:solidFill>
                  <a:schemeClr val="bg1"/>
                </a:solidFill>
                <a:latin typeface="Suisse Intl SemiBold" panose="020B0504000000000000" charset="-78"/>
                <a:ea typeface="Roboto Black" panose="02000000000000000000" pitchFamily="2" charset="0"/>
                <a:cs typeface="Suisse Intl SemiBold" panose="020B0504000000000000" charset="-78"/>
              </a:rPr>
              <a:t>3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F9A4A35-9D0F-44B5-9CE0-E116245F9A8D}"/>
              </a:ext>
            </a:extLst>
          </p:cNvPr>
          <p:cNvSpPr txBox="1"/>
          <p:nvPr/>
        </p:nvSpPr>
        <p:spPr>
          <a:xfrm>
            <a:off x="5901674" y="4916673"/>
            <a:ext cx="48780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Suisse Intl" panose="020B0504000000000000" pitchFamily="34" charset="-78"/>
                <a:cs typeface="Suisse Intl" panose="020B0504000000000000" pitchFamily="34" charset="-78"/>
              </a:rPr>
              <a:t>После завершения работ оператор снимает переносную направляющую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ABF98-933E-4735-A84D-2FA83B70AC1A}"/>
              </a:ext>
            </a:extLst>
          </p:cNvPr>
          <p:cNvSpPr txBox="1"/>
          <p:nvPr/>
        </p:nvSpPr>
        <p:spPr>
          <a:xfrm>
            <a:off x="3487772" y="6203410"/>
            <a:ext cx="36803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>
                <a:latin typeface="Suisse Intl" panose="020B0504000000000000" pitchFamily="34" charset="-78"/>
                <a:cs typeface="Suisse Intl" panose="020B0504000000000000" pitchFamily="34" charset="-78"/>
              </a:rPr>
              <a:t>Простота и удобство работы с Монтажным комплектом </a:t>
            </a:r>
            <a:r>
              <a:rPr lang="en-US" sz="1300" dirty="0">
                <a:latin typeface="Suisse Intl" panose="020B0504000000000000" pitchFamily="34" charset="-78"/>
                <a:cs typeface="Suisse Intl" panose="020B0504000000000000" pitchFamily="34" charset="-78"/>
              </a:rPr>
              <a:t>HWK</a:t>
            </a:r>
            <a:r>
              <a:rPr lang="ru-RU" sz="1300" dirty="0">
                <a:latin typeface="Suisse Intl" panose="020B0504000000000000" pitchFamily="34" charset="-78"/>
                <a:cs typeface="Suisse Intl" panose="020B0504000000000000" pitchFamily="34" charset="-78"/>
              </a:rPr>
              <a:t> экономит время и затраты при обслуживании КФВФ. Совместим с </a:t>
            </a:r>
            <a:r>
              <a:rPr lang="ru-RU" sz="1300">
                <a:latin typeface="Suisse Intl" panose="020B0504000000000000" pitchFamily="34" charset="-78"/>
                <a:cs typeface="Suisse Intl" panose="020B0504000000000000" pitchFamily="34" charset="-78"/>
              </a:rPr>
              <a:t>различными КФВФ.</a:t>
            </a:r>
            <a:endParaRPr lang="ru-RU" sz="1300" dirty="0">
              <a:latin typeface="Suisse Intl" panose="020B0504000000000000" pitchFamily="34" charset="-78"/>
              <a:cs typeface="Suisse Intl" panose="020B0504000000000000" pitchFamily="34" charset="-78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63FBC2-2CB1-4D17-86CE-31B40E0EF3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80" y="6439365"/>
            <a:ext cx="293021" cy="2930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B86AC15-1184-2813-BA3D-6CC0DE5ECA0E}"/>
              </a:ext>
            </a:extLst>
          </p:cNvPr>
          <p:cNvSpPr txBox="1"/>
          <p:nvPr/>
        </p:nvSpPr>
        <p:spPr>
          <a:xfrm>
            <a:off x="5901674" y="3667994"/>
            <a:ext cx="4283331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Suisse Intl" panose="020B0504000000000000" pitchFamily="34" charset="-78"/>
                <a:cs typeface="Suisse Intl" panose="020B0504000000000000" pitchFamily="34" charset="-78"/>
              </a:rPr>
              <a:t>При помощи дистанционного пульта управления механизм подъёма КФВФ и АКБ отпускается вверх/вниз, оператор устанавливает либо снимает КФВФ и АКБ (при наличии)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04D2EF-424C-CC1D-D919-0B223AE086E7}"/>
              </a:ext>
            </a:extLst>
          </p:cNvPr>
          <p:cNvSpPr txBox="1"/>
          <p:nvPr/>
        </p:nvSpPr>
        <p:spPr>
          <a:xfrm>
            <a:off x="5327926" y="3685936"/>
            <a:ext cx="62231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Suisse Intl SemiBold" panose="020B0504000000000000" charset="-78"/>
                <a:ea typeface="Roboto Black" panose="02000000000000000000" pitchFamily="2" charset="0"/>
                <a:cs typeface="Suisse Intl SemiBold" panose="020B0504000000000000" charset="-78"/>
              </a:rPr>
              <a:t>0</a:t>
            </a:r>
            <a:r>
              <a:rPr lang="ru-RU" sz="2400" dirty="0">
                <a:solidFill>
                  <a:schemeClr val="bg1"/>
                </a:solidFill>
                <a:latin typeface="Suisse Intl SemiBold" panose="020B0504000000000000" charset="-78"/>
                <a:ea typeface="Roboto Black" panose="02000000000000000000" pitchFamily="2" charset="0"/>
                <a:cs typeface="Suisse Intl SemiBold" panose="020B0504000000000000" charset="-78"/>
              </a:rPr>
              <a:t>2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92C5FAE-9F65-36BD-8471-6959F2267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32" y="-744891"/>
            <a:ext cx="1991466" cy="916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267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73DCB81-B43E-4007-3761-9BFBF7F9E872}"/>
              </a:ext>
            </a:extLst>
          </p:cNvPr>
          <p:cNvSpPr/>
          <p:nvPr/>
        </p:nvSpPr>
        <p:spPr>
          <a:xfrm>
            <a:off x="9445450" y="1"/>
            <a:ext cx="2746550" cy="6857999"/>
          </a:xfrm>
          <a:prstGeom prst="rect">
            <a:avLst/>
          </a:prstGeom>
          <a:solidFill>
            <a:srgbClr val="0319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716739BF-E8B0-8A30-A516-D503AB3192FA}"/>
              </a:ext>
            </a:extLst>
          </p:cNvPr>
          <p:cNvGrpSpPr/>
          <p:nvPr/>
        </p:nvGrpSpPr>
        <p:grpSpPr>
          <a:xfrm>
            <a:off x="860539" y="3824232"/>
            <a:ext cx="3895068" cy="396000"/>
            <a:chOff x="860539" y="5133643"/>
            <a:chExt cx="3895068" cy="396000"/>
          </a:xfrm>
        </p:grpSpPr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5AEDD1E7-A1B7-D632-E238-F9AAA0627A02}"/>
                </a:ext>
              </a:extLst>
            </p:cNvPr>
            <p:cNvSpPr txBox="1"/>
            <p:nvPr/>
          </p:nvSpPr>
          <p:spPr>
            <a:xfrm>
              <a:off x="1411616" y="5258931"/>
              <a:ext cx="334399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lnSpc>
                  <a:spcPct val="90000"/>
                </a:lnSpc>
                <a:defRPr sz="1300">
                  <a:latin typeface="Suisse Intl" panose="020B0504000000000000" pitchFamily="34" charset="-78"/>
                  <a:cs typeface="Suisse Intl" panose="020B0504000000000000" pitchFamily="34" charset="-78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US" sz="1600" u="sng" dirty="0"/>
                <a:t>https://www.incom-sr.ru</a:t>
              </a:r>
              <a:endParaRPr lang="ru-RU" sz="1600" u="sng" dirty="0"/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357AA757-8F5D-60D7-24B8-2FA1D1A67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19689" flipH="1">
              <a:off x="860539" y="5133643"/>
              <a:ext cx="396000" cy="396000"/>
            </a:xfrm>
            <a:prstGeom prst="rect">
              <a:avLst/>
            </a:prstGeom>
          </p:spPr>
        </p:pic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42A17302-10B6-76AA-00CC-EA6E99C25D68}"/>
              </a:ext>
            </a:extLst>
          </p:cNvPr>
          <p:cNvGrpSpPr/>
          <p:nvPr/>
        </p:nvGrpSpPr>
        <p:grpSpPr>
          <a:xfrm>
            <a:off x="869319" y="2998011"/>
            <a:ext cx="2631883" cy="324000"/>
            <a:chOff x="869319" y="3640296"/>
            <a:chExt cx="2631883" cy="324000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79698DF5-DB1D-5CB9-BCCA-6BF4E7DDF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9319" y="3640296"/>
              <a:ext cx="324000" cy="32400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664B0A2-D361-4478-A94A-D57FE13DF950}"/>
                </a:ext>
              </a:extLst>
            </p:cNvPr>
            <p:cNvSpPr txBox="1"/>
            <p:nvPr/>
          </p:nvSpPr>
          <p:spPr>
            <a:xfrm>
              <a:off x="1423168" y="3679186"/>
              <a:ext cx="207803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lnSpc>
                  <a:spcPct val="90000"/>
                </a:lnSpc>
                <a:defRPr sz="1300">
                  <a:latin typeface="Suisse Intl" panose="020B0504000000000000" pitchFamily="34" charset="-78"/>
                  <a:cs typeface="Suisse Intl" panose="020B0504000000000000" pitchFamily="34" charset="-78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ru" sz="1600" dirty="0">
                  <a:sym typeface="Roboto"/>
                </a:rPr>
                <a:t>+7 (8172) 50-56-40 </a:t>
              </a:r>
            </a:p>
          </p:txBody>
        </p:sp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0A6F5CC1-6D1D-F3CA-98F2-0343DF8BCB65}"/>
              </a:ext>
            </a:extLst>
          </p:cNvPr>
          <p:cNvGrpSpPr/>
          <p:nvPr/>
        </p:nvGrpSpPr>
        <p:grpSpPr>
          <a:xfrm>
            <a:off x="874400" y="5584674"/>
            <a:ext cx="4643013" cy="346841"/>
            <a:chOff x="874400" y="5974617"/>
            <a:chExt cx="4643013" cy="346841"/>
          </a:xfrm>
        </p:grpSpPr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69184A90-3113-33BA-C0DE-921DB1CBC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400" y="5974617"/>
              <a:ext cx="346841" cy="346841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3AF46EC-A6E9-41F4-976D-90B10F2A5828}"/>
                </a:ext>
              </a:extLst>
            </p:cNvPr>
            <p:cNvSpPr txBox="1"/>
            <p:nvPr/>
          </p:nvSpPr>
          <p:spPr>
            <a:xfrm>
              <a:off x="1413687" y="6012227"/>
              <a:ext cx="4103726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lnSpc>
                  <a:spcPct val="90000"/>
                </a:lnSpc>
                <a:defRPr sz="1300">
                  <a:latin typeface="Suisse Intl" panose="020B0504000000000000" pitchFamily="34" charset="-78"/>
                  <a:cs typeface="Suisse Intl" panose="020B0504000000000000" pitchFamily="34" charset="-78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ru-RU" sz="1600" dirty="0"/>
                <a:t>г. Вологда, ул. Мальцева, д. 52, оф. 321</a:t>
              </a: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C3D13385-B5AA-65FC-122B-AF531D803EC9}"/>
              </a:ext>
            </a:extLst>
          </p:cNvPr>
          <p:cNvGrpSpPr/>
          <p:nvPr/>
        </p:nvGrpSpPr>
        <p:grpSpPr>
          <a:xfrm>
            <a:off x="883583" y="4722453"/>
            <a:ext cx="2619577" cy="360000"/>
            <a:chOff x="883583" y="4449103"/>
            <a:chExt cx="2619577" cy="360000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6D0F037-02E8-455E-B2BC-2F49D0C968BB}"/>
                </a:ext>
              </a:extLst>
            </p:cNvPr>
            <p:cNvSpPr txBox="1"/>
            <p:nvPr/>
          </p:nvSpPr>
          <p:spPr>
            <a:xfrm>
              <a:off x="1425126" y="4455193"/>
              <a:ext cx="207803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ru-RU"/>
              </a:defPPr>
              <a:lvl1pPr>
                <a:lnSpc>
                  <a:spcPct val="90000"/>
                </a:lnSpc>
                <a:defRPr sz="1300">
                  <a:latin typeface="Suisse Intl" panose="020B0504000000000000" pitchFamily="34" charset="-78"/>
                  <a:cs typeface="Suisse Intl" panose="020B0504000000000000" pitchFamily="34" charset="-78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US" sz="1600" u="sng" dirty="0"/>
                <a:t>info@incom-sr.ru</a:t>
              </a:r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052F12A5-5208-9442-A2A6-883CF55865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3583" y="4449103"/>
              <a:ext cx="360000" cy="360000"/>
            </a:xfrm>
            <a:prstGeom prst="rect">
              <a:avLst/>
            </a:prstGeom>
          </p:spPr>
        </p:pic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CEE65ACD-6F89-39DB-A7D6-5A92264615D4}"/>
              </a:ext>
            </a:extLst>
          </p:cNvPr>
          <p:cNvGrpSpPr/>
          <p:nvPr/>
        </p:nvGrpSpPr>
        <p:grpSpPr>
          <a:xfrm>
            <a:off x="937689" y="1375702"/>
            <a:ext cx="6084610" cy="1116184"/>
            <a:chOff x="5950179" y="-251777"/>
            <a:chExt cx="6084610" cy="1116184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E79F6F8-2633-C501-4B78-6397F3E6B839}"/>
                </a:ext>
              </a:extLst>
            </p:cNvPr>
            <p:cNvSpPr txBox="1"/>
            <p:nvPr/>
          </p:nvSpPr>
          <p:spPr>
            <a:xfrm>
              <a:off x="5950179" y="-251777"/>
              <a:ext cx="6084610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3500" dirty="0">
                  <a:solidFill>
                    <a:srgbClr val="000183"/>
                  </a:solidFill>
                  <a:latin typeface="Suisse Intl SemiBold" panose="020B0504000000000000" pitchFamily="34" charset="-78"/>
                  <a:ea typeface="Roboto Medium" panose="02000000000000000000" pitchFamily="2" charset="0"/>
                  <a:cs typeface="Suisse Intl SemiBold" panose="020B0504000000000000" pitchFamily="34" charset="-78"/>
                </a:rPr>
                <a:t>Свяжитесь с нами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57A2710B-1D00-DEAD-3382-40C869FF2F87}"/>
                </a:ext>
              </a:extLst>
            </p:cNvPr>
            <p:cNvSpPr txBox="1"/>
            <p:nvPr/>
          </p:nvSpPr>
          <p:spPr>
            <a:xfrm>
              <a:off x="5950179" y="218076"/>
              <a:ext cx="5019056" cy="64633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2100" dirty="0">
                  <a:solidFill>
                    <a:srgbClr val="03199B"/>
                  </a:solidFill>
                  <a:latin typeface="Suisse Intl" panose="020B0504000000000000" pitchFamily="34" charset="-78"/>
                  <a:cs typeface="Suisse Intl" panose="020B0504000000000000" pitchFamily="34" charset="-78"/>
                </a:rPr>
                <a:t>по вопросам приобретения</a:t>
              </a:r>
            </a:p>
            <a:p>
              <a:r>
                <a:rPr lang="ru-RU" sz="2100" dirty="0">
                  <a:solidFill>
                    <a:srgbClr val="03199B"/>
                  </a:solidFill>
                  <a:latin typeface="Suisse Intl" panose="020B0504000000000000" pitchFamily="34" charset="-78"/>
                  <a:cs typeface="Suisse Intl" panose="020B0504000000000000" pitchFamily="34" charset="-78"/>
                </a:rPr>
                <a:t>оборудования для безопасных дорог</a:t>
              </a:r>
            </a:p>
          </p:txBody>
        </p:sp>
      </p:grpSp>
      <p:sp>
        <p:nvSpPr>
          <p:cNvPr id="7" name="Прямоугольник 6">
            <a:hlinkClick r:id="rId7"/>
            <a:extLst>
              <a:ext uri="{FF2B5EF4-FFF2-40B4-BE49-F238E27FC236}">
                <a16:creationId xmlns:a16="http://schemas.microsoft.com/office/drawing/2014/main" id="{00FDED6F-5ED6-9BE8-DDCE-1A1BB22D372C}"/>
              </a:ext>
            </a:extLst>
          </p:cNvPr>
          <p:cNvSpPr/>
          <p:nvPr/>
        </p:nvSpPr>
        <p:spPr>
          <a:xfrm>
            <a:off x="850623" y="4606029"/>
            <a:ext cx="2514354" cy="558386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>
            <a:hlinkClick r:id="rId8"/>
            <a:extLst>
              <a:ext uri="{FF2B5EF4-FFF2-40B4-BE49-F238E27FC236}">
                <a16:creationId xmlns:a16="http://schemas.microsoft.com/office/drawing/2014/main" id="{5484A1B3-EA1C-63CA-470B-57C6104654A0}"/>
              </a:ext>
            </a:extLst>
          </p:cNvPr>
          <p:cNvSpPr/>
          <p:nvPr/>
        </p:nvSpPr>
        <p:spPr>
          <a:xfrm>
            <a:off x="815145" y="3767180"/>
            <a:ext cx="3062384" cy="63398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C5E7EA5-6E52-823D-FFF9-94A85A104C5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  <a14:imgEffect>
                      <a14:brightnessContrast contrast="6000"/>
                    </a14:imgEffect>
                  </a14:imgLayer>
                </a14:imgProps>
              </a:ext>
            </a:extLst>
          </a:blip>
          <a:srcRect l="10259" t="295" r="16903"/>
          <a:stretch/>
        </p:blipFill>
        <p:spPr>
          <a:xfrm>
            <a:off x="6384636" y="1170974"/>
            <a:ext cx="5291363" cy="4818598"/>
          </a:xfrm>
          <a:custGeom>
            <a:avLst/>
            <a:gdLst>
              <a:gd name="connsiteX0" fmla="*/ 202178 w 5108988"/>
              <a:gd name="connsiteY0" fmla="*/ 0 h 4652517"/>
              <a:gd name="connsiteX1" fmla="*/ 4905069 w 5108988"/>
              <a:gd name="connsiteY1" fmla="*/ 0 h 4652517"/>
              <a:gd name="connsiteX2" fmla="*/ 5104846 w 5108988"/>
              <a:gd name="connsiteY2" fmla="*/ 162823 h 4652517"/>
              <a:gd name="connsiteX3" fmla="*/ 5108988 w 5108988"/>
              <a:gd name="connsiteY3" fmla="*/ 203910 h 4652517"/>
              <a:gd name="connsiteX4" fmla="*/ 5108988 w 5108988"/>
              <a:gd name="connsiteY4" fmla="*/ 4448607 h 4652517"/>
              <a:gd name="connsiteX5" fmla="*/ 5104846 w 5108988"/>
              <a:gd name="connsiteY5" fmla="*/ 4489694 h 4652517"/>
              <a:gd name="connsiteX6" fmla="*/ 4905069 w 5108988"/>
              <a:gd name="connsiteY6" fmla="*/ 4652517 h 4652517"/>
              <a:gd name="connsiteX7" fmla="*/ 202178 w 5108988"/>
              <a:gd name="connsiteY7" fmla="*/ 4652517 h 4652517"/>
              <a:gd name="connsiteX8" fmla="*/ 2401 w 5108988"/>
              <a:gd name="connsiteY8" fmla="*/ 4489694 h 4652517"/>
              <a:gd name="connsiteX9" fmla="*/ 0 w 5108988"/>
              <a:gd name="connsiteY9" fmla="*/ 4465877 h 4652517"/>
              <a:gd name="connsiteX10" fmla="*/ 0 w 5108988"/>
              <a:gd name="connsiteY10" fmla="*/ 186640 h 4652517"/>
              <a:gd name="connsiteX11" fmla="*/ 2401 w 5108988"/>
              <a:gd name="connsiteY11" fmla="*/ 162823 h 4652517"/>
              <a:gd name="connsiteX12" fmla="*/ 202178 w 5108988"/>
              <a:gd name="connsiteY12" fmla="*/ 0 h 465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108988" h="4652517">
                <a:moveTo>
                  <a:pt x="202178" y="0"/>
                </a:moveTo>
                <a:lnTo>
                  <a:pt x="4905069" y="0"/>
                </a:lnTo>
                <a:cubicBezTo>
                  <a:pt x="5003613" y="0"/>
                  <a:pt x="5085831" y="69900"/>
                  <a:pt x="5104846" y="162823"/>
                </a:cubicBezTo>
                <a:lnTo>
                  <a:pt x="5108988" y="203910"/>
                </a:lnTo>
                <a:lnTo>
                  <a:pt x="5108988" y="4448607"/>
                </a:lnTo>
                <a:lnTo>
                  <a:pt x="5104846" y="4489694"/>
                </a:lnTo>
                <a:cubicBezTo>
                  <a:pt x="5085831" y="4582617"/>
                  <a:pt x="5003613" y="4652517"/>
                  <a:pt x="4905069" y="4652517"/>
                </a:cubicBezTo>
                <a:lnTo>
                  <a:pt x="202178" y="4652517"/>
                </a:lnTo>
                <a:cubicBezTo>
                  <a:pt x="103634" y="4652517"/>
                  <a:pt x="21416" y="4582617"/>
                  <a:pt x="2401" y="4489694"/>
                </a:cubicBezTo>
                <a:lnTo>
                  <a:pt x="0" y="4465877"/>
                </a:lnTo>
                <a:lnTo>
                  <a:pt x="0" y="186640"/>
                </a:lnTo>
                <a:lnTo>
                  <a:pt x="2401" y="162823"/>
                </a:lnTo>
                <a:cubicBezTo>
                  <a:pt x="21416" y="69900"/>
                  <a:pt x="103634" y="0"/>
                  <a:pt x="202178" y="0"/>
                </a:cubicBezTo>
                <a:close/>
              </a:path>
            </a:pathLst>
          </a:custGeom>
        </p:spPr>
      </p:pic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83B0CA38-B082-8725-D89F-14EF24446C9C}"/>
              </a:ext>
            </a:extLst>
          </p:cNvPr>
          <p:cNvGrpSpPr/>
          <p:nvPr/>
        </p:nvGrpSpPr>
        <p:grpSpPr>
          <a:xfrm>
            <a:off x="5334154" y="3922507"/>
            <a:ext cx="2746550" cy="1052257"/>
            <a:chOff x="5465949" y="4606532"/>
            <a:chExt cx="2746550" cy="1052257"/>
          </a:xfrm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0D80C37C-7CC8-1D4D-AF03-F69AA1D5A3F0}"/>
                </a:ext>
              </a:extLst>
            </p:cNvPr>
            <p:cNvSpPr/>
            <p:nvPr/>
          </p:nvSpPr>
          <p:spPr>
            <a:xfrm>
              <a:off x="5465949" y="4606532"/>
              <a:ext cx="2746550" cy="1052257"/>
            </a:xfrm>
            <a:prstGeom prst="rect">
              <a:avLst/>
            </a:prstGeom>
            <a:solidFill>
              <a:srgbClr val="0319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F2A51B67-F19B-9C35-46AF-B82E2A19ED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hq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2177" y="4806944"/>
              <a:ext cx="2074094" cy="6514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87075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2820</TotalTime>
  <Words>252</Words>
  <Application>Microsoft Office PowerPoint</Application>
  <PresentationFormat>Широкоэкранный</PresentationFormat>
  <Paragraphs>35</Paragraphs>
  <Slides>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4" baseType="lpstr">
      <vt:lpstr>Roboto Black</vt:lpstr>
      <vt:lpstr>Suisse Intl Medium</vt:lpstr>
      <vt:lpstr>Calibri</vt:lpstr>
      <vt:lpstr>Arial</vt:lpstr>
      <vt:lpstr>Roboto</vt:lpstr>
      <vt:lpstr>Suisse Intl</vt:lpstr>
      <vt:lpstr>Suisse Intl SemiBold</vt:lpstr>
      <vt:lpstr>Roboto Light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Никита Сватковский</dc:creator>
  <cp:lastModifiedBy>Илья Смирнов</cp:lastModifiedBy>
  <cp:revision>105</cp:revision>
  <cp:lastPrinted>2026-01-22T09:44:20Z</cp:lastPrinted>
  <dcterms:created xsi:type="dcterms:W3CDTF">2022-07-01T12:06:25Z</dcterms:created>
  <dcterms:modified xsi:type="dcterms:W3CDTF">2026-01-22T11:00:32Z</dcterms:modified>
</cp:coreProperties>
</file>